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2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5.xml" ContentType="application/vnd.openxmlformats-officedocument.presentationml.notesSlide+xml"/>
  <Override PartName="/ppt/tags/tag116.xml" ContentType="application/vnd.openxmlformats-officedocument.presentationml.tags+xml"/>
  <Override PartName="/ppt/notesSlides/notesSlide1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7.xml" ContentType="application/vnd.openxmlformats-officedocument.presentationml.notesSlide+xml"/>
  <Override PartName="/ppt/tags/tag126.xml" ContentType="application/vnd.openxmlformats-officedocument.presentationml.tags+xml"/>
  <Override PartName="/ppt/notesSlides/notesSlide18.xml" ContentType="application/vnd.openxmlformats-officedocument.presentationml.notesSlide+xml"/>
  <Override PartName="/ppt/tags/tag127.xml" ContentType="application/vnd.openxmlformats-officedocument.presentationml.tags+xml"/>
  <Override PartName="/ppt/notesSlides/notesSlide19.xml" ContentType="application/vnd.openxmlformats-officedocument.presentationml.notesSlide+xml"/>
  <Override PartName="/ppt/tags/tag128.xml" ContentType="application/vnd.openxmlformats-officedocument.presentationml.tags+xml"/>
  <Override PartName="/ppt/notesSlides/notesSlide20.xml" ContentType="application/vnd.openxmlformats-officedocument.presentationml.notesSlide+xml"/>
  <Override PartName="/ppt/tags/tag129.xml" ContentType="application/vnd.openxmlformats-officedocument.presentationml.tags+xml"/>
  <Override PartName="/ppt/notesSlides/notesSlide21.xml" ContentType="application/vnd.openxmlformats-officedocument.presentationml.notesSlide+xml"/>
  <Override PartName="/ppt/tags/tag130.xml" ContentType="application/vnd.openxmlformats-officedocument.presentationml.tags+xml"/>
  <Override PartName="/ppt/notesSlides/notesSlide22.xml" ContentType="application/vnd.openxmlformats-officedocument.presentationml.notesSlide+xml"/>
  <Override PartName="/ppt/tags/tag131.xml" ContentType="application/vnd.openxmlformats-officedocument.presentationml.tags+xml"/>
  <Override PartName="/ppt/notesSlides/notesSlide23.xml" ContentType="application/vnd.openxmlformats-officedocument.presentationml.notesSlide+xml"/>
  <Override PartName="/ppt/tags/tag132.xml" ContentType="application/vnd.openxmlformats-officedocument.presentationml.tags+xml"/>
  <Override PartName="/ppt/notesSlides/notesSlide24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5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409" r:id="rId2"/>
    <p:sldId id="454" r:id="rId3"/>
    <p:sldId id="484" r:id="rId4"/>
    <p:sldId id="485" r:id="rId5"/>
    <p:sldId id="504" r:id="rId6"/>
    <p:sldId id="509" r:id="rId7"/>
    <p:sldId id="486" r:id="rId8"/>
    <p:sldId id="505" r:id="rId9"/>
    <p:sldId id="414" r:id="rId10"/>
    <p:sldId id="440" r:id="rId11"/>
    <p:sldId id="429" r:id="rId12"/>
    <p:sldId id="431" r:id="rId13"/>
    <p:sldId id="432" r:id="rId14"/>
    <p:sldId id="456" r:id="rId15"/>
    <p:sldId id="436" r:id="rId16"/>
    <p:sldId id="480" r:id="rId17"/>
    <p:sldId id="481" r:id="rId18"/>
    <p:sldId id="434" r:id="rId19"/>
    <p:sldId id="443" r:id="rId20"/>
    <p:sldId id="458" r:id="rId21"/>
    <p:sldId id="457" r:id="rId22"/>
    <p:sldId id="445" r:id="rId23"/>
    <p:sldId id="477" r:id="rId24"/>
    <p:sldId id="464" r:id="rId25"/>
    <p:sldId id="478" r:id="rId26"/>
    <p:sldId id="423" r:id="rId27"/>
    <p:sldId id="421" r:id="rId28"/>
    <p:sldId id="507" r:id="rId29"/>
    <p:sldId id="465" r:id="rId30"/>
    <p:sldId id="466" r:id="rId31"/>
    <p:sldId id="467" r:id="rId32"/>
    <p:sldId id="508" r:id="rId33"/>
    <p:sldId id="469" r:id="rId34"/>
    <p:sldId id="470" r:id="rId35"/>
    <p:sldId id="471" r:id="rId36"/>
    <p:sldId id="472" r:id="rId37"/>
    <p:sldId id="473" r:id="rId38"/>
    <p:sldId id="475" r:id="rId39"/>
    <p:sldId id="510" r:id="rId40"/>
    <p:sldId id="511" r:id="rId41"/>
    <p:sldId id="483" r:id="rId42"/>
    <p:sldId id="512" r:id="rId43"/>
    <p:sldId id="44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慕华" initials="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A69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1" y="53"/>
      </p:cViewPr>
      <p:guideLst>
        <p:guide orient="horz" pos="209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A1BD3-0F9C-4FEF-8983-E9301C6629A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7980A-1128-479F-872E-20950D4B8A6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7980A-1128-479F-872E-20950D4B8A6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7B639-3618-4250-B905-4733876E039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应用设计</a:t>
            </a:r>
            <a:r>
              <a:rPr lang="en-US" altLang="zh-CN" dirty="0"/>
              <a:t>Menu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7B639-3618-4250-B905-4733876E039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“西电聊”</a:t>
            </a:r>
            <a:r>
              <a:rPr lang="en-US" altLang="zh-CN" dirty="0"/>
              <a:t>——  Web</a:t>
            </a:r>
            <a:r>
              <a:rPr lang="zh-CN" altLang="en-US" dirty="0"/>
              <a:t>应用设计概述</a:t>
            </a:r>
            <a:endParaRPr lang="en-US" altLang="zh-CN" dirty="0"/>
          </a:p>
          <a:p>
            <a:r>
              <a:rPr lang="zh-CN" altLang="en-US" dirty="0"/>
              <a:t>本产品应用框架采用目前较流行的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好友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群列表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聊天模块相结合</a:t>
            </a:r>
            <a:r>
              <a:rPr lang="zh-CN" altLang="en-US" dirty="0"/>
              <a:t>的模式。</a:t>
            </a:r>
            <a:endParaRPr lang="en-US" altLang="zh-CN" dirty="0"/>
          </a:p>
          <a:p>
            <a:r>
              <a:rPr lang="zh-CN" altLang="en-US" dirty="0">
                <a:solidFill>
                  <a:srgbClr val="FFFF00"/>
                </a:solidFill>
              </a:rPr>
              <a:t>交互设计部分</a:t>
            </a:r>
            <a:r>
              <a:rPr lang="zh-CN" altLang="en-US" dirty="0"/>
              <a:t>进行用户界面组织、导航设计及处理出错及出错跳转界面功能实现；</a:t>
            </a:r>
            <a:endParaRPr lang="en-US" altLang="zh-CN" dirty="0"/>
          </a:p>
          <a:p>
            <a:r>
              <a:rPr lang="zh-CN" altLang="en-US" dirty="0">
                <a:solidFill>
                  <a:srgbClr val="FFFF00"/>
                </a:solidFill>
              </a:rPr>
              <a:t>展示设计部分</a:t>
            </a:r>
            <a:r>
              <a:rPr lang="zh-CN" altLang="en-US" dirty="0"/>
              <a:t>采用</a:t>
            </a:r>
            <a:r>
              <a:rPr lang="en-US" altLang="zh-CN" dirty="0"/>
              <a:t>T</a:t>
            </a:r>
            <a:r>
              <a:rPr lang="zh-CN" altLang="en-US" dirty="0"/>
              <a:t>型布局，设计成符合用户行为习惯、令人愉悦的</a:t>
            </a:r>
            <a:r>
              <a:rPr lang="en-US" altLang="zh-CN" dirty="0"/>
              <a:t>UI</a:t>
            </a:r>
            <a:r>
              <a:rPr lang="zh-CN" altLang="en-US" dirty="0"/>
              <a:t>主界面；</a:t>
            </a:r>
            <a:endParaRPr lang="en-US" altLang="zh-CN" dirty="0"/>
          </a:p>
          <a:p>
            <a:r>
              <a:rPr lang="zh-CN" altLang="en-US" dirty="0">
                <a:solidFill>
                  <a:srgbClr val="FFFF00"/>
                </a:solidFill>
              </a:rPr>
              <a:t>内容设计部分</a:t>
            </a:r>
            <a:r>
              <a:rPr lang="zh-CN" altLang="en-US" dirty="0"/>
              <a:t>为用户提供群聊、群管理及私聊的功能。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应用设计目录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A1BD3-0F9C-4FEF-8983-E9301C6629A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XDChat</a:t>
            </a:r>
            <a:r>
              <a:rPr lang="zh-CN" altLang="en-US" dirty="0"/>
              <a:t>用户主界面：</a:t>
            </a:r>
            <a:endParaRPr lang="en-US" altLang="zh-CN" dirty="0"/>
          </a:p>
          <a:p>
            <a:pPr marL="0" lvl="0" indent="0" algn="just">
              <a:buFont typeface="+mj-lt"/>
              <a:buNone/>
            </a:pP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向用户展示了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XDChat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的主要内容信息，即群聊和私聊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展示了几项主要的操作：添加群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好友、好友申请处理、消息处理、选择群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好友进行聊天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应用界面具有滚动功能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应用界面具有很强的可移植性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XDChat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的导航设计如图所示：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导航组织策略：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采用模块导航的方式，由“消息”、“通讯录”、“常用联系人”、“新的好友”、“我的好友”、“我的群组”等短语组成，每个短语连接一个子模块，完成特定功能，将一系列这样的超链接排列在页面的固定位置，以便随时进入各个子模块。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方向援助策略：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当用户找不到自己所在页面位置时，可通过左侧的导航栏获取，深色框即为当前位置的路径。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7B639-3618-4250-B905-4733876E039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XDChat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处理出错及出错跳转界面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如图所示：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当输入的账号有误时，提示“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号不存在”；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当输入的账户存在但密码有误时，会提示“密码不正确”。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型布局结构因与英文大写字母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相似而得名。其界面设计如下：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、顶部一般横放置网站的标志；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、下方左侧是导航栏菜单；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、下方右侧放置网页正文等主要内容。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优点：界面结构清晰，主次分明，是初学者最容易上手的布局方法。</a:t>
            </a:r>
            <a:endParaRPr lang="en-US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加群步骤：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zh-CN" altLang="zh-CN" sz="1200" dirty="0">
                <a:solidFill>
                  <a:srgbClr val="FF0000"/>
                </a:solidFill>
              </a:rPr>
              <a:t>点击右上角的“</a:t>
            </a:r>
            <a:r>
              <a:rPr lang="en-US" altLang="zh-CN" sz="1200" dirty="0">
                <a:solidFill>
                  <a:srgbClr val="FF0000"/>
                </a:solidFill>
              </a:rPr>
              <a:t>+</a:t>
            </a:r>
            <a:r>
              <a:rPr lang="zh-CN" altLang="zh-CN" sz="1200" dirty="0">
                <a:solidFill>
                  <a:srgbClr val="FF0000"/>
                </a:solidFill>
              </a:rPr>
              <a:t>”按钮</a:t>
            </a:r>
            <a:r>
              <a:rPr lang="zh-CN" altLang="en-US" sz="1200" dirty="0">
                <a:solidFill>
                  <a:srgbClr val="FF0000"/>
                </a:solidFill>
              </a:rPr>
              <a:t>；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zh-CN" altLang="zh-CN" sz="1200" dirty="0">
                <a:solidFill>
                  <a:srgbClr val="FF0000"/>
                </a:solidFill>
              </a:rPr>
              <a:t>进入添加群聊页面</a:t>
            </a:r>
            <a:r>
              <a:rPr lang="zh-CN" altLang="en-US" sz="1200" dirty="0">
                <a:solidFill>
                  <a:srgbClr val="FF0000"/>
                </a:solidFill>
              </a:rPr>
              <a:t>；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zh-CN" altLang="zh-CN" sz="1200" dirty="0">
                <a:solidFill>
                  <a:srgbClr val="FF0000"/>
                </a:solidFill>
              </a:rPr>
              <a:t>输入群聊的号码，进行群搜索，并在加群申请下填写申请说明，点击发送，提交的群申请就会发送给该群管理员，经管理员同意即加入群聊。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群聊步骤：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</a:rPr>
              <a:t>进入群聊后，在消息输入框内输入消息后点击右下角的“发送”按钮，即完成群消息的发送。群员发出的消息在网页右侧的聊天框中显示</a:t>
            </a:r>
            <a:r>
              <a:rPr lang="zh-CN" altLang="en-US" sz="1800" dirty="0">
                <a:solidFill>
                  <a:srgbClr val="FF0000"/>
                </a:solidFill>
              </a:rPr>
              <a:t>；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zh-CN" altLang="en-US" sz="1800" dirty="0">
                <a:solidFill>
                  <a:srgbClr val="FF0000"/>
                </a:solidFill>
              </a:rPr>
              <a:t>、点击右上角的按钮，会打开历史消息窗口，可在此窗口查看、查找历史消息。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私聊步骤：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zh-CN" altLang="zh-CN" sz="1200" dirty="0">
                <a:solidFill>
                  <a:srgbClr val="FF0000"/>
                </a:solidFill>
              </a:rPr>
              <a:t>点击右上角的“</a:t>
            </a:r>
            <a:r>
              <a:rPr lang="en-US" altLang="zh-CN" sz="1200" dirty="0">
                <a:solidFill>
                  <a:srgbClr val="FF0000"/>
                </a:solidFill>
              </a:rPr>
              <a:t>+</a:t>
            </a:r>
            <a:r>
              <a:rPr lang="zh-CN" altLang="zh-CN" sz="1200" dirty="0">
                <a:solidFill>
                  <a:srgbClr val="FF0000"/>
                </a:solidFill>
              </a:rPr>
              <a:t>”按钮</a:t>
            </a:r>
            <a:r>
              <a:rPr lang="zh-CN" altLang="en-US" sz="1200" dirty="0">
                <a:solidFill>
                  <a:srgbClr val="FF0000"/>
                </a:solidFill>
              </a:rPr>
              <a:t>；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zh-CN" altLang="zh-CN" sz="1200" dirty="0">
                <a:solidFill>
                  <a:srgbClr val="FF0000"/>
                </a:solidFill>
              </a:rPr>
              <a:t>进入添加</a:t>
            </a:r>
            <a:r>
              <a:rPr lang="zh-CN" altLang="en-US" sz="1200" dirty="0">
                <a:solidFill>
                  <a:srgbClr val="FF0000"/>
                </a:solidFill>
              </a:rPr>
              <a:t>好友</a:t>
            </a:r>
            <a:r>
              <a:rPr lang="zh-CN" altLang="zh-CN" sz="1200" dirty="0">
                <a:solidFill>
                  <a:srgbClr val="FF0000"/>
                </a:solidFill>
              </a:rPr>
              <a:t>页面</a:t>
            </a:r>
            <a:r>
              <a:rPr lang="zh-CN" altLang="en-US" sz="1200" dirty="0">
                <a:solidFill>
                  <a:srgbClr val="FF0000"/>
                </a:solidFill>
              </a:rPr>
              <a:t>；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r>
              <a:rPr lang="zh-CN" altLang="en-US" sz="1200" dirty="0">
                <a:solidFill>
                  <a:srgbClr val="FF0000"/>
                </a:solidFill>
              </a:rPr>
              <a:t>、</a:t>
            </a:r>
            <a:r>
              <a:rPr lang="zh-CN" altLang="zh-CN" sz="1200" dirty="0">
                <a:solidFill>
                  <a:srgbClr val="FF0000"/>
                </a:solidFill>
              </a:rPr>
              <a:t>输入用户的号码，进行用户搜索，并在好友申请下填写申请说明，点击发送，提交的好友申请就会发送给该用户，经用户同意即成为好友。选中好友进入私聊界面。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应用设计</a:t>
            </a:r>
            <a:r>
              <a:rPr lang="en-US" altLang="zh-CN" dirty="0"/>
              <a:t>Menu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7B639-3618-4250-B905-4733876E03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89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7B639-3618-4250-B905-4733876E039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7B639-3618-4250-B905-4733876E039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7980A-1128-479F-872E-20950D4B8A6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7980A-1128-479F-872E-20950D4B8A6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详细介绍某个类：：：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" r="12552" b="5017"/>
          <a:stretch>
            <a:fillRect/>
          </a:stretch>
        </p:blipFill>
        <p:spPr>
          <a:xfrm>
            <a:off x="7215173" y="-1"/>
            <a:ext cx="4976828" cy="6858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21381"/>
          <a:stretch>
            <a:fillRect/>
          </a:stretch>
        </p:blipFill>
        <p:spPr>
          <a:xfrm>
            <a:off x="0" y="0"/>
            <a:ext cx="2393849" cy="2482790"/>
          </a:xfrm>
          <a:prstGeom prst="rect">
            <a:avLst/>
          </a:prstGeom>
        </p:spPr>
      </p:pic>
      <p:sp>
        <p:nvSpPr>
          <p:cNvPr id="9" name="PA_椭圆 31"/>
          <p:cNvSpPr/>
          <p:nvPr>
            <p:custDataLst>
              <p:tags r:id="rId1"/>
            </p:custDataLst>
          </p:nvPr>
        </p:nvSpPr>
        <p:spPr>
          <a:xfrm>
            <a:off x="1992671" y="2607768"/>
            <a:ext cx="2212258" cy="22122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505644" y="2784473"/>
            <a:ext cx="5048885" cy="1910081"/>
          </a:xfrm>
        </p:spPr>
        <p:txBody>
          <a:bodyPr lIns="90000" tIns="46800" rIns="90000" anchor="ctr" anchorCtr="0">
            <a:normAutofit/>
          </a:bodyPr>
          <a:lstStyle>
            <a:lvl1pPr algn="l"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05644" y="4853556"/>
            <a:ext cx="6104956" cy="684601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74713" y="551543"/>
            <a:ext cx="10440000" cy="561430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9"/>
          <a:stretch>
            <a:fillRect/>
          </a:stretch>
        </p:blipFill>
        <p:spPr>
          <a:xfrm>
            <a:off x="0" y="944663"/>
            <a:ext cx="6096000" cy="49686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38600" y="2240359"/>
            <a:ext cx="7315200" cy="2377281"/>
          </a:xfrm>
        </p:spPr>
        <p:txBody>
          <a:bodyPr anchor="ctr" anchorCtr="0">
            <a:normAutofit/>
          </a:bodyPr>
          <a:lstStyle>
            <a:lvl1pPr algn="r">
              <a:defRPr sz="96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000" y="334800"/>
            <a:ext cx="10440000" cy="1368000"/>
          </a:xfrm>
        </p:spPr>
        <p:txBody>
          <a:bodyPr anchor="ctr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000" y="1852295"/>
            <a:ext cx="10440000" cy="432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8"/>
          <p:cNvSpPr/>
          <p:nvPr/>
        </p:nvSpPr>
        <p:spPr>
          <a:xfrm flipV="1">
            <a:off x="0" y="-1388"/>
            <a:ext cx="1364344" cy="1939726"/>
          </a:xfrm>
          <a:custGeom>
            <a:avLst/>
            <a:gdLst>
              <a:gd name="connsiteX0" fmla="*/ 682172 w 1364344"/>
              <a:gd name="connsiteY0" fmla="*/ 0 h 2224314"/>
              <a:gd name="connsiteX1" fmla="*/ 1364344 w 1364344"/>
              <a:gd name="connsiteY1" fmla="*/ 682172 h 2224314"/>
              <a:gd name="connsiteX2" fmla="*/ 1364344 w 1364344"/>
              <a:gd name="connsiteY2" fmla="*/ 2224314 h 2224314"/>
              <a:gd name="connsiteX3" fmla="*/ 0 w 1364344"/>
              <a:gd name="connsiteY3" fmla="*/ 2224314 h 2224314"/>
              <a:gd name="connsiteX4" fmla="*/ 0 w 1364344"/>
              <a:gd name="connsiteY4" fmla="*/ 682172 h 2224314"/>
              <a:gd name="connsiteX5" fmla="*/ 682172 w 1364344"/>
              <a:gd name="connsiteY5" fmla="*/ 0 h 22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2224314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4" y="2224314"/>
                </a:lnTo>
                <a:lnTo>
                  <a:pt x="0" y="2224314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 20"/>
          <p:cNvSpPr/>
          <p:nvPr/>
        </p:nvSpPr>
        <p:spPr>
          <a:xfrm flipV="1">
            <a:off x="1364343" y="-1388"/>
            <a:ext cx="1357083" cy="1461888"/>
          </a:xfrm>
          <a:custGeom>
            <a:avLst/>
            <a:gdLst>
              <a:gd name="connsiteX0" fmla="*/ 682172 w 1364344"/>
              <a:gd name="connsiteY0" fmla="*/ 0 h 1742167"/>
              <a:gd name="connsiteX1" fmla="*/ 1364344 w 1364344"/>
              <a:gd name="connsiteY1" fmla="*/ 682172 h 1742167"/>
              <a:gd name="connsiteX2" fmla="*/ 1364344 w 1364344"/>
              <a:gd name="connsiteY2" fmla="*/ 1742167 h 1742167"/>
              <a:gd name="connsiteX3" fmla="*/ 0 w 1364344"/>
              <a:gd name="connsiteY3" fmla="*/ 1742167 h 1742167"/>
              <a:gd name="connsiteX4" fmla="*/ 0 w 1364344"/>
              <a:gd name="connsiteY4" fmla="*/ 682172 h 1742167"/>
              <a:gd name="connsiteX5" fmla="*/ 682172 w 1364344"/>
              <a:gd name="connsiteY5" fmla="*/ 0 h 17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1742167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4" y="1742167"/>
                </a:lnTo>
                <a:lnTo>
                  <a:pt x="0" y="1742167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5"/>
          <p:cNvSpPr/>
          <p:nvPr/>
        </p:nvSpPr>
        <p:spPr>
          <a:xfrm flipV="1">
            <a:off x="4093030" y="-1388"/>
            <a:ext cx="1364339" cy="2229230"/>
          </a:xfrm>
          <a:custGeom>
            <a:avLst/>
            <a:gdLst>
              <a:gd name="connsiteX0" fmla="*/ 682172 w 1364345"/>
              <a:gd name="connsiteY0" fmla="*/ 0 h 1988910"/>
              <a:gd name="connsiteX1" fmla="*/ 1364345 w 1364345"/>
              <a:gd name="connsiteY1" fmla="*/ 682172 h 1988910"/>
              <a:gd name="connsiteX2" fmla="*/ 1364344 w 1364345"/>
              <a:gd name="connsiteY2" fmla="*/ 1988910 h 1988910"/>
              <a:gd name="connsiteX3" fmla="*/ 0 w 1364345"/>
              <a:gd name="connsiteY3" fmla="*/ 1988910 h 1988910"/>
              <a:gd name="connsiteX4" fmla="*/ 0 w 1364345"/>
              <a:gd name="connsiteY4" fmla="*/ 682172 h 1988910"/>
              <a:gd name="connsiteX5" fmla="*/ 682172 w 1364345"/>
              <a:gd name="connsiteY5" fmla="*/ 0 h 1988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5" h="1988910">
                <a:moveTo>
                  <a:pt x="682172" y="0"/>
                </a:moveTo>
                <a:cubicBezTo>
                  <a:pt x="1058925" y="0"/>
                  <a:pt x="1364345" y="305419"/>
                  <a:pt x="1364345" y="682172"/>
                </a:cubicBezTo>
                <a:lnTo>
                  <a:pt x="1364344" y="1988910"/>
                </a:lnTo>
                <a:lnTo>
                  <a:pt x="0" y="1988910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27"/>
          <p:cNvSpPr/>
          <p:nvPr/>
        </p:nvSpPr>
        <p:spPr>
          <a:xfrm flipV="1">
            <a:off x="5457374" y="0"/>
            <a:ext cx="1364343" cy="1568673"/>
          </a:xfrm>
          <a:custGeom>
            <a:avLst/>
            <a:gdLst>
              <a:gd name="connsiteX0" fmla="*/ 682171 w 1364343"/>
              <a:gd name="connsiteY0" fmla="*/ 0 h 1680482"/>
              <a:gd name="connsiteX1" fmla="*/ 1364343 w 1364343"/>
              <a:gd name="connsiteY1" fmla="*/ 682172 h 1680482"/>
              <a:gd name="connsiteX2" fmla="*/ 1364343 w 1364343"/>
              <a:gd name="connsiteY2" fmla="*/ 1680482 h 1680482"/>
              <a:gd name="connsiteX3" fmla="*/ 0 w 1364343"/>
              <a:gd name="connsiteY3" fmla="*/ 1680482 h 1680482"/>
              <a:gd name="connsiteX4" fmla="*/ 0 w 1364343"/>
              <a:gd name="connsiteY4" fmla="*/ 682172 h 1680482"/>
              <a:gd name="connsiteX5" fmla="*/ 682171 w 1364343"/>
              <a:gd name="connsiteY5" fmla="*/ 0 h 168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3" h="1680482">
                <a:moveTo>
                  <a:pt x="682171" y="0"/>
                </a:moveTo>
                <a:cubicBezTo>
                  <a:pt x="1058924" y="0"/>
                  <a:pt x="1364343" y="305419"/>
                  <a:pt x="1364343" y="682172"/>
                </a:cubicBezTo>
                <a:lnTo>
                  <a:pt x="1364343" y="1680482"/>
                </a:lnTo>
                <a:lnTo>
                  <a:pt x="0" y="1680482"/>
                </a:lnTo>
                <a:lnTo>
                  <a:pt x="0" y="682172"/>
                </a:lnTo>
                <a:cubicBezTo>
                  <a:pt x="0" y="305419"/>
                  <a:pt x="305418" y="0"/>
                  <a:pt x="6821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29"/>
          <p:cNvSpPr/>
          <p:nvPr/>
        </p:nvSpPr>
        <p:spPr>
          <a:xfrm flipV="1">
            <a:off x="6821715" y="-1389"/>
            <a:ext cx="1364344" cy="2229231"/>
          </a:xfrm>
          <a:custGeom>
            <a:avLst/>
            <a:gdLst>
              <a:gd name="connsiteX0" fmla="*/ 682172 w 1364344"/>
              <a:gd name="connsiteY0" fmla="*/ 0 h 1742167"/>
              <a:gd name="connsiteX1" fmla="*/ 1364344 w 1364344"/>
              <a:gd name="connsiteY1" fmla="*/ 682172 h 1742167"/>
              <a:gd name="connsiteX2" fmla="*/ 1364344 w 1364344"/>
              <a:gd name="connsiteY2" fmla="*/ 1742167 h 1742167"/>
              <a:gd name="connsiteX3" fmla="*/ 0 w 1364344"/>
              <a:gd name="connsiteY3" fmla="*/ 1742167 h 1742167"/>
              <a:gd name="connsiteX4" fmla="*/ 0 w 1364344"/>
              <a:gd name="connsiteY4" fmla="*/ 682172 h 1742167"/>
              <a:gd name="connsiteX5" fmla="*/ 682172 w 1364344"/>
              <a:gd name="connsiteY5" fmla="*/ 0 h 17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1742167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4" y="1742167"/>
                </a:lnTo>
                <a:lnTo>
                  <a:pt x="0" y="1742167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31"/>
          <p:cNvSpPr/>
          <p:nvPr/>
        </p:nvSpPr>
        <p:spPr>
          <a:xfrm flipV="1">
            <a:off x="8186057" y="-1389"/>
            <a:ext cx="1364345" cy="1939724"/>
          </a:xfrm>
          <a:custGeom>
            <a:avLst/>
            <a:gdLst>
              <a:gd name="connsiteX0" fmla="*/ 682172 w 1364344"/>
              <a:gd name="connsiteY0" fmla="*/ 0 h 2424338"/>
              <a:gd name="connsiteX1" fmla="*/ 1364344 w 1364344"/>
              <a:gd name="connsiteY1" fmla="*/ 682172 h 2424338"/>
              <a:gd name="connsiteX2" fmla="*/ 1364343 w 1364344"/>
              <a:gd name="connsiteY2" fmla="*/ 2424338 h 2424338"/>
              <a:gd name="connsiteX3" fmla="*/ 0 w 1364344"/>
              <a:gd name="connsiteY3" fmla="*/ 2424338 h 2424338"/>
              <a:gd name="connsiteX4" fmla="*/ 0 w 1364344"/>
              <a:gd name="connsiteY4" fmla="*/ 682172 h 2424338"/>
              <a:gd name="connsiteX5" fmla="*/ 682172 w 1364344"/>
              <a:gd name="connsiteY5" fmla="*/ 0 h 24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2424338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3" y="2424338"/>
                </a:lnTo>
                <a:lnTo>
                  <a:pt x="0" y="2424338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33"/>
          <p:cNvSpPr/>
          <p:nvPr/>
        </p:nvSpPr>
        <p:spPr>
          <a:xfrm flipV="1">
            <a:off x="9550401" y="-1388"/>
            <a:ext cx="1364344" cy="1461887"/>
          </a:xfrm>
          <a:custGeom>
            <a:avLst/>
            <a:gdLst>
              <a:gd name="connsiteX0" fmla="*/ 682172 w 1364344"/>
              <a:gd name="connsiteY0" fmla="*/ 0 h 1762577"/>
              <a:gd name="connsiteX1" fmla="*/ 1364344 w 1364344"/>
              <a:gd name="connsiteY1" fmla="*/ 682172 h 1762577"/>
              <a:gd name="connsiteX2" fmla="*/ 1364343 w 1364344"/>
              <a:gd name="connsiteY2" fmla="*/ 1762577 h 1762577"/>
              <a:gd name="connsiteX3" fmla="*/ 0 w 1364344"/>
              <a:gd name="connsiteY3" fmla="*/ 1762577 h 1762577"/>
              <a:gd name="connsiteX4" fmla="*/ 0 w 1364344"/>
              <a:gd name="connsiteY4" fmla="*/ 682172 h 1762577"/>
              <a:gd name="connsiteX5" fmla="*/ 682172 w 1364344"/>
              <a:gd name="connsiteY5" fmla="*/ 0 h 17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1762577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3" y="1762577"/>
                </a:lnTo>
                <a:lnTo>
                  <a:pt x="0" y="1762577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35"/>
          <p:cNvSpPr/>
          <p:nvPr/>
        </p:nvSpPr>
        <p:spPr>
          <a:xfrm flipV="1">
            <a:off x="10914743" y="-1"/>
            <a:ext cx="1277257" cy="1932183"/>
          </a:xfrm>
          <a:custGeom>
            <a:avLst/>
            <a:gdLst>
              <a:gd name="connsiteX0" fmla="*/ 682172 w 1364344"/>
              <a:gd name="connsiteY0" fmla="*/ 0 h 1900916"/>
              <a:gd name="connsiteX1" fmla="*/ 1364344 w 1364344"/>
              <a:gd name="connsiteY1" fmla="*/ 682172 h 1900916"/>
              <a:gd name="connsiteX2" fmla="*/ 1364344 w 1364344"/>
              <a:gd name="connsiteY2" fmla="*/ 1900916 h 1900916"/>
              <a:gd name="connsiteX3" fmla="*/ 0 w 1364344"/>
              <a:gd name="connsiteY3" fmla="*/ 1900916 h 1900916"/>
              <a:gd name="connsiteX4" fmla="*/ 0 w 1364344"/>
              <a:gd name="connsiteY4" fmla="*/ 682172 h 1900916"/>
              <a:gd name="connsiteX5" fmla="*/ 682172 w 1364344"/>
              <a:gd name="connsiteY5" fmla="*/ 0 h 190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1900916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4" y="1900916"/>
                </a:lnTo>
                <a:lnTo>
                  <a:pt x="0" y="1900916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31"/>
          <p:cNvSpPr/>
          <p:nvPr/>
        </p:nvSpPr>
        <p:spPr>
          <a:xfrm flipV="1">
            <a:off x="2721427" y="-7541"/>
            <a:ext cx="1364345" cy="1939724"/>
          </a:xfrm>
          <a:custGeom>
            <a:avLst/>
            <a:gdLst>
              <a:gd name="connsiteX0" fmla="*/ 682172 w 1364344"/>
              <a:gd name="connsiteY0" fmla="*/ 0 h 2424338"/>
              <a:gd name="connsiteX1" fmla="*/ 1364344 w 1364344"/>
              <a:gd name="connsiteY1" fmla="*/ 682172 h 2424338"/>
              <a:gd name="connsiteX2" fmla="*/ 1364343 w 1364344"/>
              <a:gd name="connsiteY2" fmla="*/ 2424338 h 2424338"/>
              <a:gd name="connsiteX3" fmla="*/ 0 w 1364344"/>
              <a:gd name="connsiteY3" fmla="*/ 2424338 h 2424338"/>
              <a:gd name="connsiteX4" fmla="*/ 0 w 1364344"/>
              <a:gd name="connsiteY4" fmla="*/ 682172 h 2424338"/>
              <a:gd name="connsiteX5" fmla="*/ 682172 w 1364344"/>
              <a:gd name="connsiteY5" fmla="*/ 0 h 24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344" h="2424338">
                <a:moveTo>
                  <a:pt x="682172" y="0"/>
                </a:moveTo>
                <a:cubicBezTo>
                  <a:pt x="1058925" y="0"/>
                  <a:pt x="1364344" y="305419"/>
                  <a:pt x="1364344" y="682172"/>
                </a:cubicBezTo>
                <a:lnTo>
                  <a:pt x="1364343" y="2424338"/>
                </a:lnTo>
                <a:lnTo>
                  <a:pt x="0" y="2424338"/>
                </a:lnTo>
                <a:lnTo>
                  <a:pt x="0" y="682172"/>
                </a:lnTo>
                <a:cubicBezTo>
                  <a:pt x="0" y="305419"/>
                  <a:pt x="305419" y="0"/>
                  <a:pt x="682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359276"/>
            <a:ext cx="10515600" cy="1192212"/>
          </a:xfrm>
        </p:spPr>
        <p:txBody>
          <a:bodyPr lIns="90000" tIns="90000" rIns="90000" anchor="t" anchorCtr="0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2558853"/>
            <a:ext cx="10515600" cy="1775024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4712" y="1854200"/>
            <a:ext cx="5112000" cy="432117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8600" y="1854200"/>
            <a:ext cx="5112000" cy="432117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800" y="444500"/>
            <a:ext cx="4176000" cy="15103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93525" y="444500"/>
            <a:ext cx="6120000" cy="57223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47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78601" y="1823511"/>
            <a:ext cx="7033407" cy="19100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6000" dirty="0">
                <a:latin typeface="Comic Sans MS" panose="030F0702030302020204" charset="0"/>
                <a:cs typeface="Comic Sans MS" panose="030F0702030302020204" charset="0"/>
                <a:sym typeface="+mn-lt"/>
              </a:rPr>
              <a:t>XDChat Web App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97515" y="4731824"/>
            <a:ext cx="5114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第二组</a:t>
            </a: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组长：邹浩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组员：陈铎晟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崔梦航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段俊龙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苏 烁 刘松阔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4"/>
          <p:cNvSpPr txBox="1"/>
          <p:nvPr>
            <p:custDataLst>
              <p:tags r:id="rId2"/>
            </p:custDataLst>
          </p:nvPr>
        </p:nvSpPr>
        <p:spPr>
          <a:xfrm>
            <a:off x="640949" y="475783"/>
            <a:ext cx="9408696" cy="766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 anchorCtr="0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4400" dirty="0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功能需求建模</a:t>
            </a:r>
            <a:endParaRPr lang="zh-CN" altLang="en-US" sz="44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3"/>
            </p:custDataLst>
          </p:nvPr>
        </p:nvSpPr>
        <p:spPr>
          <a:xfrm flipH="1">
            <a:off x="6157592" y="2494754"/>
            <a:ext cx="1819860" cy="1822506"/>
          </a:xfrm>
          <a:custGeom>
            <a:avLst/>
            <a:gdLst>
              <a:gd name="connsiteX0" fmla="*/ 651443 w 1055744"/>
              <a:gd name="connsiteY0" fmla="*/ 0 h 1057279"/>
              <a:gd name="connsiteX1" fmla="*/ 614774 w 1055744"/>
              <a:gd name="connsiteY1" fmla="*/ 13421 h 1057279"/>
              <a:gd name="connsiteX2" fmla="*/ 34573 w 1055744"/>
              <a:gd name="connsiteY2" fmla="*/ 566126 h 1057279"/>
              <a:gd name="connsiteX3" fmla="*/ 0 w 1055744"/>
              <a:gd name="connsiteY3" fmla="*/ 653872 h 1057279"/>
              <a:gd name="connsiteX4" fmla="*/ 67649 w 1055744"/>
              <a:gd name="connsiteY4" fmla="*/ 660692 h 1057279"/>
              <a:gd name="connsiteX5" fmla="*/ 390877 w 1055744"/>
              <a:gd name="connsiteY5" fmla="*/ 1057279 h 1057279"/>
              <a:gd name="connsiteX6" fmla="*/ 1055744 w 1055744"/>
              <a:gd name="connsiteY6" fmla="*/ 1057279 h 1057279"/>
              <a:gd name="connsiteX7" fmla="*/ 1055744 w 1055744"/>
              <a:gd name="connsiteY7" fmla="*/ 399748 h 1057279"/>
              <a:gd name="connsiteX8" fmla="*/ 659157 w 1055744"/>
              <a:gd name="connsiteY8" fmla="*/ 76520 h 105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5744" h="1057279">
                <a:moveTo>
                  <a:pt x="651443" y="0"/>
                </a:moveTo>
                <a:lnTo>
                  <a:pt x="614774" y="13421"/>
                </a:lnTo>
                <a:cubicBezTo>
                  <a:pt x="360642" y="120909"/>
                  <a:pt x="153896" y="318491"/>
                  <a:pt x="34573" y="566126"/>
                </a:cubicBezTo>
                <a:lnTo>
                  <a:pt x="0" y="653872"/>
                </a:lnTo>
                <a:lnTo>
                  <a:pt x="67649" y="660692"/>
                </a:lnTo>
                <a:cubicBezTo>
                  <a:pt x="252115" y="698439"/>
                  <a:pt x="390877" y="861654"/>
                  <a:pt x="390877" y="1057279"/>
                </a:cubicBezTo>
                <a:lnTo>
                  <a:pt x="1055744" y="1057279"/>
                </a:lnTo>
                <a:lnTo>
                  <a:pt x="1055744" y="399748"/>
                </a:lnTo>
                <a:cubicBezTo>
                  <a:pt x="860120" y="399748"/>
                  <a:pt x="696904" y="260985"/>
                  <a:pt x="659157" y="765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任意多边形 19"/>
          <p:cNvSpPr/>
          <p:nvPr>
            <p:custDataLst>
              <p:tags r:id="rId4"/>
            </p:custDataLst>
          </p:nvPr>
        </p:nvSpPr>
        <p:spPr>
          <a:xfrm>
            <a:off x="4337734" y="1901110"/>
            <a:ext cx="1819860" cy="1822506"/>
          </a:xfrm>
          <a:custGeom>
            <a:avLst/>
            <a:gdLst>
              <a:gd name="connsiteX0" fmla="*/ 651443 w 1055744"/>
              <a:gd name="connsiteY0" fmla="*/ 0 h 1057279"/>
              <a:gd name="connsiteX1" fmla="*/ 614774 w 1055744"/>
              <a:gd name="connsiteY1" fmla="*/ 13421 h 1057279"/>
              <a:gd name="connsiteX2" fmla="*/ 34573 w 1055744"/>
              <a:gd name="connsiteY2" fmla="*/ 566126 h 1057279"/>
              <a:gd name="connsiteX3" fmla="*/ 0 w 1055744"/>
              <a:gd name="connsiteY3" fmla="*/ 653872 h 1057279"/>
              <a:gd name="connsiteX4" fmla="*/ 67649 w 1055744"/>
              <a:gd name="connsiteY4" fmla="*/ 660692 h 1057279"/>
              <a:gd name="connsiteX5" fmla="*/ 390877 w 1055744"/>
              <a:gd name="connsiteY5" fmla="*/ 1057279 h 1057279"/>
              <a:gd name="connsiteX6" fmla="*/ 1055744 w 1055744"/>
              <a:gd name="connsiteY6" fmla="*/ 1057279 h 1057279"/>
              <a:gd name="connsiteX7" fmla="*/ 1055744 w 1055744"/>
              <a:gd name="connsiteY7" fmla="*/ 399748 h 1057279"/>
              <a:gd name="connsiteX8" fmla="*/ 659157 w 1055744"/>
              <a:gd name="connsiteY8" fmla="*/ 76520 h 105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5744" h="1057279">
                <a:moveTo>
                  <a:pt x="651443" y="0"/>
                </a:moveTo>
                <a:lnTo>
                  <a:pt x="614774" y="13421"/>
                </a:lnTo>
                <a:cubicBezTo>
                  <a:pt x="360642" y="120909"/>
                  <a:pt x="153896" y="318491"/>
                  <a:pt x="34573" y="566126"/>
                </a:cubicBezTo>
                <a:lnTo>
                  <a:pt x="0" y="653872"/>
                </a:lnTo>
                <a:lnTo>
                  <a:pt x="67649" y="660692"/>
                </a:lnTo>
                <a:cubicBezTo>
                  <a:pt x="252115" y="698439"/>
                  <a:pt x="390877" y="861654"/>
                  <a:pt x="390877" y="1057279"/>
                </a:cubicBezTo>
                <a:lnTo>
                  <a:pt x="1055744" y="1057279"/>
                </a:lnTo>
                <a:lnTo>
                  <a:pt x="1055744" y="399748"/>
                </a:lnTo>
                <a:cubicBezTo>
                  <a:pt x="860120" y="399748"/>
                  <a:pt x="696904" y="260985"/>
                  <a:pt x="659157" y="765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5"/>
            </p:custDataLst>
          </p:nvPr>
        </p:nvSpPr>
        <p:spPr>
          <a:xfrm flipH="1" flipV="1">
            <a:off x="6157592" y="4317260"/>
            <a:ext cx="1819860" cy="1822506"/>
          </a:xfrm>
          <a:custGeom>
            <a:avLst/>
            <a:gdLst>
              <a:gd name="connsiteX0" fmla="*/ 651443 w 1055744"/>
              <a:gd name="connsiteY0" fmla="*/ 0 h 1057279"/>
              <a:gd name="connsiteX1" fmla="*/ 614774 w 1055744"/>
              <a:gd name="connsiteY1" fmla="*/ 13421 h 1057279"/>
              <a:gd name="connsiteX2" fmla="*/ 34573 w 1055744"/>
              <a:gd name="connsiteY2" fmla="*/ 566126 h 1057279"/>
              <a:gd name="connsiteX3" fmla="*/ 0 w 1055744"/>
              <a:gd name="connsiteY3" fmla="*/ 653872 h 1057279"/>
              <a:gd name="connsiteX4" fmla="*/ 67649 w 1055744"/>
              <a:gd name="connsiteY4" fmla="*/ 660692 h 1057279"/>
              <a:gd name="connsiteX5" fmla="*/ 390877 w 1055744"/>
              <a:gd name="connsiteY5" fmla="*/ 1057279 h 1057279"/>
              <a:gd name="connsiteX6" fmla="*/ 1055744 w 1055744"/>
              <a:gd name="connsiteY6" fmla="*/ 1057279 h 1057279"/>
              <a:gd name="connsiteX7" fmla="*/ 1055744 w 1055744"/>
              <a:gd name="connsiteY7" fmla="*/ 399748 h 1057279"/>
              <a:gd name="connsiteX8" fmla="*/ 659157 w 1055744"/>
              <a:gd name="connsiteY8" fmla="*/ 76520 h 105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5744" h="1057279">
                <a:moveTo>
                  <a:pt x="651443" y="0"/>
                </a:moveTo>
                <a:lnTo>
                  <a:pt x="614774" y="13421"/>
                </a:lnTo>
                <a:cubicBezTo>
                  <a:pt x="360642" y="120909"/>
                  <a:pt x="153896" y="318491"/>
                  <a:pt x="34573" y="566126"/>
                </a:cubicBezTo>
                <a:lnTo>
                  <a:pt x="0" y="653872"/>
                </a:lnTo>
                <a:lnTo>
                  <a:pt x="67649" y="660692"/>
                </a:lnTo>
                <a:cubicBezTo>
                  <a:pt x="252115" y="698439"/>
                  <a:pt x="390877" y="861654"/>
                  <a:pt x="390877" y="1057279"/>
                </a:cubicBezTo>
                <a:lnTo>
                  <a:pt x="1055744" y="1057279"/>
                </a:lnTo>
                <a:lnTo>
                  <a:pt x="1055744" y="399748"/>
                </a:lnTo>
                <a:cubicBezTo>
                  <a:pt x="860120" y="399748"/>
                  <a:pt x="696904" y="260985"/>
                  <a:pt x="659157" y="765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6"/>
            </p:custDataLst>
          </p:nvPr>
        </p:nvSpPr>
        <p:spPr>
          <a:xfrm flipV="1">
            <a:off x="4337734" y="3723615"/>
            <a:ext cx="1819860" cy="1822506"/>
          </a:xfrm>
          <a:custGeom>
            <a:avLst/>
            <a:gdLst>
              <a:gd name="connsiteX0" fmla="*/ 651443 w 1055744"/>
              <a:gd name="connsiteY0" fmla="*/ 0 h 1057279"/>
              <a:gd name="connsiteX1" fmla="*/ 614774 w 1055744"/>
              <a:gd name="connsiteY1" fmla="*/ 13421 h 1057279"/>
              <a:gd name="connsiteX2" fmla="*/ 34573 w 1055744"/>
              <a:gd name="connsiteY2" fmla="*/ 566126 h 1057279"/>
              <a:gd name="connsiteX3" fmla="*/ 0 w 1055744"/>
              <a:gd name="connsiteY3" fmla="*/ 653872 h 1057279"/>
              <a:gd name="connsiteX4" fmla="*/ 67649 w 1055744"/>
              <a:gd name="connsiteY4" fmla="*/ 660692 h 1057279"/>
              <a:gd name="connsiteX5" fmla="*/ 390877 w 1055744"/>
              <a:gd name="connsiteY5" fmla="*/ 1057279 h 1057279"/>
              <a:gd name="connsiteX6" fmla="*/ 1055744 w 1055744"/>
              <a:gd name="connsiteY6" fmla="*/ 1057279 h 1057279"/>
              <a:gd name="connsiteX7" fmla="*/ 1055744 w 1055744"/>
              <a:gd name="connsiteY7" fmla="*/ 399748 h 1057279"/>
              <a:gd name="connsiteX8" fmla="*/ 659157 w 1055744"/>
              <a:gd name="connsiteY8" fmla="*/ 76520 h 105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5744" h="1057279">
                <a:moveTo>
                  <a:pt x="651443" y="0"/>
                </a:moveTo>
                <a:lnTo>
                  <a:pt x="614774" y="13421"/>
                </a:lnTo>
                <a:cubicBezTo>
                  <a:pt x="360642" y="120909"/>
                  <a:pt x="153896" y="318491"/>
                  <a:pt x="34573" y="566126"/>
                </a:cubicBezTo>
                <a:lnTo>
                  <a:pt x="0" y="653872"/>
                </a:lnTo>
                <a:lnTo>
                  <a:pt x="67649" y="660692"/>
                </a:lnTo>
                <a:cubicBezTo>
                  <a:pt x="252115" y="698439"/>
                  <a:pt x="390877" y="861654"/>
                  <a:pt x="390877" y="1057279"/>
                </a:cubicBezTo>
                <a:lnTo>
                  <a:pt x="1055744" y="1057279"/>
                </a:lnTo>
                <a:lnTo>
                  <a:pt x="1055744" y="399748"/>
                </a:lnTo>
                <a:cubicBezTo>
                  <a:pt x="860120" y="399748"/>
                  <a:pt x="696904" y="260985"/>
                  <a:pt x="659157" y="765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7"/>
            </p:custDataLst>
          </p:nvPr>
        </p:nvSpPr>
        <p:spPr>
          <a:xfrm>
            <a:off x="6541669" y="3982257"/>
            <a:ext cx="550362" cy="583774"/>
          </a:xfrm>
          <a:custGeom>
            <a:avLst/>
            <a:gdLst>
              <a:gd name="connsiteX0" fmla="*/ 459431 w 571597"/>
              <a:gd name="connsiteY0" fmla="*/ 368750 h 606298"/>
              <a:gd name="connsiteX1" fmla="*/ 407567 w 571597"/>
              <a:gd name="connsiteY1" fmla="*/ 390187 h 606298"/>
              <a:gd name="connsiteX2" fmla="*/ 407567 w 571597"/>
              <a:gd name="connsiteY2" fmla="*/ 493782 h 606298"/>
              <a:gd name="connsiteX3" fmla="*/ 459431 w 571597"/>
              <a:gd name="connsiteY3" fmla="*/ 515095 h 606298"/>
              <a:gd name="connsiteX4" fmla="*/ 511296 w 571597"/>
              <a:gd name="connsiteY4" fmla="*/ 493782 h 606298"/>
              <a:gd name="connsiteX5" fmla="*/ 532761 w 571597"/>
              <a:gd name="connsiteY5" fmla="*/ 441985 h 606298"/>
              <a:gd name="connsiteX6" fmla="*/ 511296 w 571597"/>
              <a:gd name="connsiteY6" fmla="*/ 390187 h 606298"/>
              <a:gd name="connsiteX7" fmla="*/ 459431 w 571597"/>
              <a:gd name="connsiteY7" fmla="*/ 368750 h 606298"/>
              <a:gd name="connsiteX8" fmla="*/ 459431 w 571597"/>
              <a:gd name="connsiteY8" fmla="*/ 329964 h 606298"/>
              <a:gd name="connsiteX9" fmla="*/ 538717 w 571597"/>
              <a:gd name="connsiteY9" fmla="*/ 362678 h 606298"/>
              <a:gd name="connsiteX10" fmla="*/ 571597 w 571597"/>
              <a:gd name="connsiteY10" fmla="*/ 441985 h 606298"/>
              <a:gd name="connsiteX11" fmla="*/ 538717 w 571597"/>
              <a:gd name="connsiteY11" fmla="*/ 521167 h 606298"/>
              <a:gd name="connsiteX12" fmla="*/ 459431 w 571597"/>
              <a:gd name="connsiteY12" fmla="*/ 553881 h 606298"/>
              <a:gd name="connsiteX13" fmla="*/ 404093 w 571597"/>
              <a:gd name="connsiteY13" fmla="*/ 539383 h 606298"/>
              <a:gd name="connsiteX14" fmla="*/ 400246 w 571597"/>
              <a:gd name="connsiteY14" fmla="*/ 537276 h 606298"/>
              <a:gd name="connsiteX15" fmla="*/ 338580 w 571597"/>
              <a:gd name="connsiteY15" fmla="*/ 598863 h 606298"/>
              <a:gd name="connsiteX16" fmla="*/ 320465 w 571597"/>
              <a:gd name="connsiteY16" fmla="*/ 606298 h 606298"/>
              <a:gd name="connsiteX17" fmla="*/ 302350 w 571597"/>
              <a:gd name="connsiteY17" fmla="*/ 598863 h 606298"/>
              <a:gd name="connsiteX18" fmla="*/ 302350 w 571597"/>
              <a:gd name="connsiteY18" fmla="*/ 562679 h 606298"/>
              <a:gd name="connsiteX19" fmla="*/ 364016 w 571597"/>
              <a:gd name="connsiteY19" fmla="*/ 500969 h 606298"/>
              <a:gd name="connsiteX20" fmla="*/ 361783 w 571597"/>
              <a:gd name="connsiteY20" fmla="*/ 497251 h 606298"/>
              <a:gd name="connsiteX21" fmla="*/ 380022 w 571597"/>
              <a:gd name="connsiteY21" fmla="*/ 362678 h 606298"/>
              <a:gd name="connsiteX22" fmla="*/ 459431 w 571597"/>
              <a:gd name="connsiteY22" fmla="*/ 329964 h 606298"/>
              <a:gd name="connsiteX23" fmla="*/ 164803 w 571597"/>
              <a:gd name="connsiteY23" fmla="*/ 311798 h 606298"/>
              <a:gd name="connsiteX24" fmla="*/ 174979 w 571597"/>
              <a:gd name="connsiteY24" fmla="*/ 312665 h 606298"/>
              <a:gd name="connsiteX25" fmla="*/ 223998 w 571597"/>
              <a:gd name="connsiteY25" fmla="*/ 336327 h 606298"/>
              <a:gd name="connsiteX26" fmla="*/ 230699 w 571597"/>
              <a:gd name="connsiteY26" fmla="*/ 342149 h 606298"/>
              <a:gd name="connsiteX27" fmla="*/ 248445 w 571597"/>
              <a:gd name="connsiteY27" fmla="*/ 388853 h 606298"/>
              <a:gd name="connsiteX28" fmla="*/ 266192 w 571597"/>
              <a:gd name="connsiteY28" fmla="*/ 342149 h 606298"/>
              <a:gd name="connsiteX29" fmla="*/ 272893 w 571597"/>
              <a:gd name="connsiteY29" fmla="*/ 336327 h 606298"/>
              <a:gd name="connsiteX30" fmla="*/ 321788 w 571597"/>
              <a:gd name="connsiteY30" fmla="*/ 312665 h 606298"/>
              <a:gd name="connsiteX31" fmla="*/ 332088 w 571597"/>
              <a:gd name="connsiteY31" fmla="*/ 311798 h 606298"/>
              <a:gd name="connsiteX32" fmla="*/ 332585 w 571597"/>
              <a:gd name="connsiteY32" fmla="*/ 312170 h 606298"/>
              <a:gd name="connsiteX33" fmla="*/ 380859 w 571597"/>
              <a:gd name="connsiteY33" fmla="*/ 338061 h 606298"/>
              <a:gd name="connsiteX34" fmla="*/ 367208 w 571597"/>
              <a:gd name="connsiteY34" fmla="*/ 349954 h 606298"/>
              <a:gd name="connsiteX35" fmla="*/ 341520 w 571597"/>
              <a:gd name="connsiteY35" fmla="*/ 497744 h 606298"/>
              <a:gd name="connsiteX36" fmla="*/ 289398 w 571597"/>
              <a:gd name="connsiteY36" fmla="*/ 549775 h 606298"/>
              <a:gd name="connsiteX37" fmla="*/ 276740 w 571597"/>
              <a:gd name="connsiteY37" fmla="*/ 577276 h 606298"/>
              <a:gd name="connsiteX38" fmla="*/ 248445 w 571597"/>
              <a:gd name="connsiteY38" fmla="*/ 577648 h 606298"/>
              <a:gd name="connsiteX39" fmla="*/ 496 w 571597"/>
              <a:gd name="connsiteY39" fmla="*/ 497497 h 606298"/>
              <a:gd name="connsiteX40" fmla="*/ 124 w 571597"/>
              <a:gd name="connsiteY40" fmla="*/ 492913 h 606298"/>
              <a:gd name="connsiteX41" fmla="*/ 49267 w 571597"/>
              <a:gd name="connsiteY41" fmla="*/ 376464 h 606298"/>
              <a:gd name="connsiteX42" fmla="*/ 164803 w 571597"/>
              <a:gd name="connsiteY42" fmla="*/ 311798 h 606298"/>
              <a:gd name="connsiteX43" fmla="*/ 248478 w 571597"/>
              <a:gd name="connsiteY43" fmla="*/ 114259 h 606298"/>
              <a:gd name="connsiteX44" fmla="*/ 152788 w 571597"/>
              <a:gd name="connsiteY44" fmla="*/ 155526 h 606298"/>
              <a:gd name="connsiteX45" fmla="*/ 134544 w 571597"/>
              <a:gd name="connsiteY45" fmla="*/ 138053 h 606298"/>
              <a:gd name="connsiteX46" fmla="*/ 134171 w 571597"/>
              <a:gd name="connsiteY46" fmla="*/ 162962 h 606298"/>
              <a:gd name="connsiteX47" fmla="*/ 179844 w 571597"/>
              <a:gd name="connsiteY47" fmla="*/ 273256 h 606298"/>
              <a:gd name="connsiteX48" fmla="*/ 248478 w 571597"/>
              <a:gd name="connsiteY48" fmla="*/ 306344 h 606298"/>
              <a:gd name="connsiteX49" fmla="*/ 317112 w 571597"/>
              <a:gd name="connsiteY49" fmla="*/ 273256 h 606298"/>
              <a:gd name="connsiteX50" fmla="*/ 362785 w 571597"/>
              <a:gd name="connsiteY50" fmla="*/ 162962 h 606298"/>
              <a:gd name="connsiteX51" fmla="*/ 362288 w 571597"/>
              <a:gd name="connsiteY51" fmla="*/ 138053 h 606298"/>
              <a:gd name="connsiteX52" fmla="*/ 344168 w 571597"/>
              <a:gd name="connsiteY52" fmla="*/ 155526 h 606298"/>
              <a:gd name="connsiteX53" fmla="*/ 248478 w 571597"/>
              <a:gd name="connsiteY53" fmla="*/ 114259 h 606298"/>
              <a:gd name="connsiteX54" fmla="*/ 248478 w 571597"/>
              <a:gd name="connsiteY54" fmla="*/ 52575 h 606298"/>
              <a:gd name="connsiteX55" fmla="*/ 204791 w 571597"/>
              <a:gd name="connsiteY55" fmla="*/ 59732 h 606298"/>
              <a:gd name="connsiteX56" fmla="*/ 214471 w 571597"/>
              <a:gd name="connsiteY56" fmla="*/ 84269 h 606298"/>
              <a:gd name="connsiteX57" fmla="*/ 282360 w 571597"/>
              <a:gd name="connsiteY57" fmla="*/ 84269 h 606298"/>
              <a:gd name="connsiteX58" fmla="*/ 292165 w 571597"/>
              <a:gd name="connsiteY58" fmla="*/ 59732 h 606298"/>
              <a:gd name="connsiteX59" fmla="*/ 248478 w 571597"/>
              <a:gd name="connsiteY59" fmla="*/ 52575 h 606298"/>
              <a:gd name="connsiteX60" fmla="*/ 248478 w 571597"/>
              <a:gd name="connsiteY60" fmla="*/ 0 h 606298"/>
              <a:gd name="connsiteX61" fmla="*/ 357696 w 571597"/>
              <a:gd name="connsiteY61" fmla="*/ 42878 h 606298"/>
              <a:gd name="connsiteX62" fmla="*/ 380533 w 571597"/>
              <a:gd name="connsiteY62" fmla="*/ 116738 h 606298"/>
              <a:gd name="connsiteX63" fmla="*/ 382270 w 571597"/>
              <a:gd name="connsiteY63" fmla="*/ 162962 h 606298"/>
              <a:gd name="connsiteX64" fmla="*/ 248478 w 571597"/>
              <a:gd name="connsiteY64" fmla="*/ 325800 h 606298"/>
              <a:gd name="connsiteX65" fmla="*/ 114686 w 571597"/>
              <a:gd name="connsiteY65" fmla="*/ 162962 h 606298"/>
              <a:gd name="connsiteX66" fmla="*/ 116423 w 571597"/>
              <a:gd name="connsiteY66" fmla="*/ 116738 h 606298"/>
              <a:gd name="connsiteX67" fmla="*/ 139136 w 571597"/>
              <a:gd name="connsiteY67" fmla="*/ 42878 h 606298"/>
              <a:gd name="connsiteX68" fmla="*/ 248478 w 571597"/>
              <a:gd name="connsiteY68" fmla="*/ 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71597" h="606298">
                <a:moveTo>
                  <a:pt x="459431" y="368750"/>
                </a:moveTo>
                <a:cubicBezTo>
                  <a:pt x="439827" y="368750"/>
                  <a:pt x="421340" y="376309"/>
                  <a:pt x="407567" y="390187"/>
                </a:cubicBezTo>
                <a:cubicBezTo>
                  <a:pt x="379029" y="418688"/>
                  <a:pt x="379029" y="465157"/>
                  <a:pt x="407567" y="493782"/>
                </a:cubicBezTo>
                <a:cubicBezTo>
                  <a:pt x="421340" y="507536"/>
                  <a:pt x="439827" y="515095"/>
                  <a:pt x="459431" y="515095"/>
                </a:cubicBezTo>
                <a:cubicBezTo>
                  <a:pt x="479036" y="515095"/>
                  <a:pt x="497399" y="507536"/>
                  <a:pt x="511296" y="493782"/>
                </a:cubicBezTo>
                <a:cubicBezTo>
                  <a:pt x="525068" y="479903"/>
                  <a:pt x="532761" y="461563"/>
                  <a:pt x="532761" y="441985"/>
                </a:cubicBezTo>
                <a:cubicBezTo>
                  <a:pt x="532761" y="422406"/>
                  <a:pt x="525068" y="403942"/>
                  <a:pt x="511296" y="390187"/>
                </a:cubicBezTo>
                <a:cubicBezTo>
                  <a:pt x="497399" y="376309"/>
                  <a:pt x="479036" y="368750"/>
                  <a:pt x="459431" y="368750"/>
                </a:cubicBezTo>
                <a:close/>
                <a:moveTo>
                  <a:pt x="459431" y="329964"/>
                </a:moveTo>
                <a:cubicBezTo>
                  <a:pt x="489458" y="329964"/>
                  <a:pt x="517624" y="341612"/>
                  <a:pt x="538717" y="362678"/>
                </a:cubicBezTo>
                <a:cubicBezTo>
                  <a:pt x="559934" y="383868"/>
                  <a:pt x="571597" y="411997"/>
                  <a:pt x="571597" y="441985"/>
                </a:cubicBezTo>
                <a:cubicBezTo>
                  <a:pt x="571597" y="471849"/>
                  <a:pt x="559934" y="500102"/>
                  <a:pt x="538717" y="521167"/>
                </a:cubicBezTo>
                <a:cubicBezTo>
                  <a:pt x="517624" y="542357"/>
                  <a:pt x="489458" y="553881"/>
                  <a:pt x="459431" y="553881"/>
                </a:cubicBezTo>
                <a:cubicBezTo>
                  <a:pt x="439951" y="553881"/>
                  <a:pt x="420843" y="548925"/>
                  <a:pt x="404093" y="539383"/>
                </a:cubicBezTo>
                <a:lnTo>
                  <a:pt x="400246" y="537276"/>
                </a:lnTo>
                <a:lnTo>
                  <a:pt x="338580" y="598863"/>
                </a:lnTo>
                <a:cubicBezTo>
                  <a:pt x="333741" y="603696"/>
                  <a:pt x="327289" y="606298"/>
                  <a:pt x="320465" y="606298"/>
                </a:cubicBezTo>
                <a:cubicBezTo>
                  <a:pt x="313641" y="606298"/>
                  <a:pt x="307189" y="603696"/>
                  <a:pt x="302350" y="598863"/>
                </a:cubicBezTo>
                <a:cubicBezTo>
                  <a:pt x="292299" y="588826"/>
                  <a:pt x="292299" y="572593"/>
                  <a:pt x="302350" y="562679"/>
                </a:cubicBezTo>
                <a:lnTo>
                  <a:pt x="364016" y="500969"/>
                </a:lnTo>
                <a:lnTo>
                  <a:pt x="361783" y="497251"/>
                </a:lnTo>
                <a:cubicBezTo>
                  <a:pt x="336967" y="453509"/>
                  <a:pt x="344536" y="398242"/>
                  <a:pt x="380022" y="362678"/>
                </a:cubicBezTo>
                <a:cubicBezTo>
                  <a:pt x="401239" y="341612"/>
                  <a:pt x="429405" y="329964"/>
                  <a:pt x="459431" y="329964"/>
                </a:cubicBezTo>
                <a:close/>
                <a:moveTo>
                  <a:pt x="164803" y="311798"/>
                </a:moveTo>
                <a:cubicBezTo>
                  <a:pt x="168029" y="310064"/>
                  <a:pt x="172125" y="310436"/>
                  <a:pt x="174979" y="312665"/>
                </a:cubicBezTo>
                <a:cubicBezTo>
                  <a:pt x="189995" y="324434"/>
                  <a:pt x="206500" y="332487"/>
                  <a:pt x="223998" y="336327"/>
                </a:cubicBezTo>
                <a:cubicBezTo>
                  <a:pt x="226976" y="336946"/>
                  <a:pt x="229582" y="339176"/>
                  <a:pt x="230699" y="342149"/>
                </a:cubicBezTo>
                <a:lnTo>
                  <a:pt x="248445" y="388853"/>
                </a:lnTo>
                <a:lnTo>
                  <a:pt x="266192" y="342149"/>
                </a:lnTo>
                <a:cubicBezTo>
                  <a:pt x="267308" y="339176"/>
                  <a:pt x="269790" y="336946"/>
                  <a:pt x="272893" y="336327"/>
                </a:cubicBezTo>
                <a:cubicBezTo>
                  <a:pt x="290391" y="332487"/>
                  <a:pt x="306772" y="324434"/>
                  <a:pt x="321788" y="312665"/>
                </a:cubicBezTo>
                <a:cubicBezTo>
                  <a:pt x="324767" y="310436"/>
                  <a:pt x="328738" y="310064"/>
                  <a:pt x="332088" y="311798"/>
                </a:cubicBezTo>
                <a:lnTo>
                  <a:pt x="332585" y="312170"/>
                </a:lnTo>
                <a:cubicBezTo>
                  <a:pt x="344250" y="318364"/>
                  <a:pt x="362244" y="327903"/>
                  <a:pt x="380859" y="338061"/>
                </a:cubicBezTo>
                <a:cubicBezTo>
                  <a:pt x="376019" y="341654"/>
                  <a:pt x="371428" y="345618"/>
                  <a:pt x="367208" y="349954"/>
                </a:cubicBezTo>
                <a:cubicBezTo>
                  <a:pt x="327621" y="389348"/>
                  <a:pt x="318189" y="448687"/>
                  <a:pt x="341520" y="497744"/>
                </a:cubicBezTo>
                <a:lnTo>
                  <a:pt x="289398" y="549775"/>
                </a:lnTo>
                <a:cubicBezTo>
                  <a:pt x="281704" y="557455"/>
                  <a:pt x="277485" y="567242"/>
                  <a:pt x="276740" y="577276"/>
                </a:cubicBezTo>
                <a:cubicBezTo>
                  <a:pt x="267681" y="577524"/>
                  <a:pt x="258249" y="577648"/>
                  <a:pt x="248445" y="577648"/>
                </a:cubicBezTo>
                <a:cubicBezTo>
                  <a:pt x="31397" y="577648"/>
                  <a:pt x="1613" y="500718"/>
                  <a:pt x="496" y="497497"/>
                </a:cubicBezTo>
                <a:cubicBezTo>
                  <a:pt x="0" y="496010"/>
                  <a:pt x="-124" y="494400"/>
                  <a:pt x="124" y="492913"/>
                </a:cubicBezTo>
                <a:cubicBezTo>
                  <a:pt x="2606" y="477304"/>
                  <a:pt x="16753" y="398268"/>
                  <a:pt x="49267" y="376464"/>
                </a:cubicBezTo>
                <a:cubicBezTo>
                  <a:pt x="68378" y="363581"/>
                  <a:pt x="136384" y="326912"/>
                  <a:pt x="164803" y="311798"/>
                </a:cubicBezTo>
                <a:close/>
                <a:moveTo>
                  <a:pt x="248478" y="114259"/>
                </a:moveTo>
                <a:cubicBezTo>
                  <a:pt x="183816" y="114259"/>
                  <a:pt x="164454" y="156890"/>
                  <a:pt x="152788" y="155526"/>
                </a:cubicBezTo>
                <a:cubicBezTo>
                  <a:pt x="142611" y="154287"/>
                  <a:pt x="136157" y="141399"/>
                  <a:pt x="134544" y="138053"/>
                </a:cubicBezTo>
                <a:cubicBezTo>
                  <a:pt x="134295" y="146232"/>
                  <a:pt x="134171" y="154535"/>
                  <a:pt x="134171" y="162962"/>
                </a:cubicBezTo>
                <a:cubicBezTo>
                  <a:pt x="134171" y="219100"/>
                  <a:pt x="158993" y="253923"/>
                  <a:pt x="179844" y="273256"/>
                </a:cubicBezTo>
                <a:cubicBezTo>
                  <a:pt x="206156" y="297545"/>
                  <a:pt x="235322" y="306344"/>
                  <a:pt x="248478" y="306344"/>
                </a:cubicBezTo>
                <a:cubicBezTo>
                  <a:pt x="261634" y="306344"/>
                  <a:pt x="290800" y="297545"/>
                  <a:pt x="317112" y="273256"/>
                </a:cubicBezTo>
                <a:cubicBezTo>
                  <a:pt x="337963" y="253923"/>
                  <a:pt x="362785" y="219100"/>
                  <a:pt x="362785" y="162962"/>
                </a:cubicBezTo>
                <a:cubicBezTo>
                  <a:pt x="362785" y="154659"/>
                  <a:pt x="362661" y="146232"/>
                  <a:pt x="362288" y="138053"/>
                </a:cubicBezTo>
                <a:cubicBezTo>
                  <a:pt x="360799" y="141399"/>
                  <a:pt x="354221" y="154287"/>
                  <a:pt x="344168" y="155526"/>
                </a:cubicBezTo>
                <a:cubicBezTo>
                  <a:pt x="332502" y="156890"/>
                  <a:pt x="313140" y="114259"/>
                  <a:pt x="248478" y="114259"/>
                </a:cubicBezTo>
                <a:close/>
                <a:moveTo>
                  <a:pt x="248478" y="52575"/>
                </a:moveTo>
                <a:cubicBezTo>
                  <a:pt x="234515" y="52575"/>
                  <a:pt x="220553" y="54961"/>
                  <a:pt x="204791" y="59732"/>
                </a:cubicBezTo>
                <a:cubicBezTo>
                  <a:pt x="208638" y="69522"/>
                  <a:pt x="210624" y="74479"/>
                  <a:pt x="214471" y="84269"/>
                </a:cubicBezTo>
                <a:cubicBezTo>
                  <a:pt x="239666" y="77206"/>
                  <a:pt x="257166" y="77206"/>
                  <a:pt x="282360" y="84269"/>
                </a:cubicBezTo>
                <a:cubicBezTo>
                  <a:pt x="286332" y="74479"/>
                  <a:pt x="288193" y="69522"/>
                  <a:pt x="292165" y="59732"/>
                </a:cubicBezTo>
                <a:cubicBezTo>
                  <a:pt x="276403" y="54961"/>
                  <a:pt x="262440" y="52575"/>
                  <a:pt x="248478" y="52575"/>
                </a:cubicBezTo>
                <a:close/>
                <a:moveTo>
                  <a:pt x="248478" y="0"/>
                </a:moveTo>
                <a:cubicBezTo>
                  <a:pt x="305818" y="0"/>
                  <a:pt x="338831" y="16234"/>
                  <a:pt x="357696" y="42878"/>
                </a:cubicBezTo>
                <a:cubicBezTo>
                  <a:pt x="372465" y="62458"/>
                  <a:pt x="378299" y="87987"/>
                  <a:pt x="380533" y="116738"/>
                </a:cubicBezTo>
                <a:cubicBezTo>
                  <a:pt x="381898" y="131361"/>
                  <a:pt x="382270" y="146852"/>
                  <a:pt x="382270" y="162962"/>
                </a:cubicBezTo>
                <a:cubicBezTo>
                  <a:pt x="382270" y="277841"/>
                  <a:pt x="288317" y="325800"/>
                  <a:pt x="248478" y="325800"/>
                </a:cubicBezTo>
                <a:cubicBezTo>
                  <a:pt x="208514" y="325800"/>
                  <a:pt x="114686" y="277841"/>
                  <a:pt x="114686" y="162962"/>
                </a:cubicBezTo>
                <a:cubicBezTo>
                  <a:pt x="114686" y="146852"/>
                  <a:pt x="115058" y="131361"/>
                  <a:pt x="116423" y="116738"/>
                </a:cubicBezTo>
                <a:cubicBezTo>
                  <a:pt x="118533" y="87987"/>
                  <a:pt x="124491" y="62458"/>
                  <a:pt x="139136" y="42878"/>
                </a:cubicBezTo>
                <a:cubicBezTo>
                  <a:pt x="158001" y="16234"/>
                  <a:pt x="191014" y="0"/>
                  <a:pt x="2484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8"/>
            </p:custDataLst>
          </p:nvPr>
        </p:nvSpPr>
        <p:spPr>
          <a:xfrm>
            <a:off x="5332045" y="3431729"/>
            <a:ext cx="550362" cy="583774"/>
          </a:xfrm>
          <a:custGeom>
            <a:avLst/>
            <a:gdLst>
              <a:gd name="connsiteX0" fmla="*/ 459431 w 571597"/>
              <a:gd name="connsiteY0" fmla="*/ 368750 h 606298"/>
              <a:gd name="connsiteX1" fmla="*/ 407567 w 571597"/>
              <a:gd name="connsiteY1" fmla="*/ 390187 h 606298"/>
              <a:gd name="connsiteX2" fmla="*/ 407567 w 571597"/>
              <a:gd name="connsiteY2" fmla="*/ 493782 h 606298"/>
              <a:gd name="connsiteX3" fmla="*/ 459431 w 571597"/>
              <a:gd name="connsiteY3" fmla="*/ 515095 h 606298"/>
              <a:gd name="connsiteX4" fmla="*/ 511296 w 571597"/>
              <a:gd name="connsiteY4" fmla="*/ 493782 h 606298"/>
              <a:gd name="connsiteX5" fmla="*/ 532761 w 571597"/>
              <a:gd name="connsiteY5" fmla="*/ 441985 h 606298"/>
              <a:gd name="connsiteX6" fmla="*/ 511296 w 571597"/>
              <a:gd name="connsiteY6" fmla="*/ 390187 h 606298"/>
              <a:gd name="connsiteX7" fmla="*/ 459431 w 571597"/>
              <a:gd name="connsiteY7" fmla="*/ 368750 h 606298"/>
              <a:gd name="connsiteX8" fmla="*/ 459431 w 571597"/>
              <a:gd name="connsiteY8" fmla="*/ 329964 h 606298"/>
              <a:gd name="connsiteX9" fmla="*/ 538717 w 571597"/>
              <a:gd name="connsiteY9" fmla="*/ 362678 h 606298"/>
              <a:gd name="connsiteX10" fmla="*/ 571597 w 571597"/>
              <a:gd name="connsiteY10" fmla="*/ 441985 h 606298"/>
              <a:gd name="connsiteX11" fmla="*/ 538717 w 571597"/>
              <a:gd name="connsiteY11" fmla="*/ 521167 h 606298"/>
              <a:gd name="connsiteX12" fmla="*/ 459431 w 571597"/>
              <a:gd name="connsiteY12" fmla="*/ 553881 h 606298"/>
              <a:gd name="connsiteX13" fmla="*/ 404093 w 571597"/>
              <a:gd name="connsiteY13" fmla="*/ 539383 h 606298"/>
              <a:gd name="connsiteX14" fmla="*/ 400246 w 571597"/>
              <a:gd name="connsiteY14" fmla="*/ 537276 h 606298"/>
              <a:gd name="connsiteX15" fmla="*/ 338580 w 571597"/>
              <a:gd name="connsiteY15" fmla="*/ 598863 h 606298"/>
              <a:gd name="connsiteX16" fmla="*/ 320465 w 571597"/>
              <a:gd name="connsiteY16" fmla="*/ 606298 h 606298"/>
              <a:gd name="connsiteX17" fmla="*/ 302350 w 571597"/>
              <a:gd name="connsiteY17" fmla="*/ 598863 h 606298"/>
              <a:gd name="connsiteX18" fmla="*/ 302350 w 571597"/>
              <a:gd name="connsiteY18" fmla="*/ 562679 h 606298"/>
              <a:gd name="connsiteX19" fmla="*/ 364016 w 571597"/>
              <a:gd name="connsiteY19" fmla="*/ 500969 h 606298"/>
              <a:gd name="connsiteX20" fmla="*/ 361783 w 571597"/>
              <a:gd name="connsiteY20" fmla="*/ 497251 h 606298"/>
              <a:gd name="connsiteX21" fmla="*/ 380022 w 571597"/>
              <a:gd name="connsiteY21" fmla="*/ 362678 h 606298"/>
              <a:gd name="connsiteX22" fmla="*/ 459431 w 571597"/>
              <a:gd name="connsiteY22" fmla="*/ 329964 h 606298"/>
              <a:gd name="connsiteX23" fmla="*/ 164803 w 571597"/>
              <a:gd name="connsiteY23" fmla="*/ 311798 h 606298"/>
              <a:gd name="connsiteX24" fmla="*/ 174979 w 571597"/>
              <a:gd name="connsiteY24" fmla="*/ 312665 h 606298"/>
              <a:gd name="connsiteX25" fmla="*/ 223998 w 571597"/>
              <a:gd name="connsiteY25" fmla="*/ 336327 h 606298"/>
              <a:gd name="connsiteX26" fmla="*/ 230699 w 571597"/>
              <a:gd name="connsiteY26" fmla="*/ 342149 h 606298"/>
              <a:gd name="connsiteX27" fmla="*/ 248445 w 571597"/>
              <a:gd name="connsiteY27" fmla="*/ 388853 h 606298"/>
              <a:gd name="connsiteX28" fmla="*/ 266192 w 571597"/>
              <a:gd name="connsiteY28" fmla="*/ 342149 h 606298"/>
              <a:gd name="connsiteX29" fmla="*/ 272893 w 571597"/>
              <a:gd name="connsiteY29" fmla="*/ 336327 h 606298"/>
              <a:gd name="connsiteX30" fmla="*/ 321788 w 571597"/>
              <a:gd name="connsiteY30" fmla="*/ 312665 h 606298"/>
              <a:gd name="connsiteX31" fmla="*/ 332088 w 571597"/>
              <a:gd name="connsiteY31" fmla="*/ 311798 h 606298"/>
              <a:gd name="connsiteX32" fmla="*/ 332585 w 571597"/>
              <a:gd name="connsiteY32" fmla="*/ 312170 h 606298"/>
              <a:gd name="connsiteX33" fmla="*/ 380859 w 571597"/>
              <a:gd name="connsiteY33" fmla="*/ 338061 h 606298"/>
              <a:gd name="connsiteX34" fmla="*/ 367208 w 571597"/>
              <a:gd name="connsiteY34" fmla="*/ 349954 h 606298"/>
              <a:gd name="connsiteX35" fmla="*/ 341520 w 571597"/>
              <a:gd name="connsiteY35" fmla="*/ 497744 h 606298"/>
              <a:gd name="connsiteX36" fmla="*/ 289398 w 571597"/>
              <a:gd name="connsiteY36" fmla="*/ 549775 h 606298"/>
              <a:gd name="connsiteX37" fmla="*/ 276740 w 571597"/>
              <a:gd name="connsiteY37" fmla="*/ 577276 h 606298"/>
              <a:gd name="connsiteX38" fmla="*/ 248445 w 571597"/>
              <a:gd name="connsiteY38" fmla="*/ 577648 h 606298"/>
              <a:gd name="connsiteX39" fmla="*/ 496 w 571597"/>
              <a:gd name="connsiteY39" fmla="*/ 497497 h 606298"/>
              <a:gd name="connsiteX40" fmla="*/ 124 w 571597"/>
              <a:gd name="connsiteY40" fmla="*/ 492913 h 606298"/>
              <a:gd name="connsiteX41" fmla="*/ 49267 w 571597"/>
              <a:gd name="connsiteY41" fmla="*/ 376464 h 606298"/>
              <a:gd name="connsiteX42" fmla="*/ 164803 w 571597"/>
              <a:gd name="connsiteY42" fmla="*/ 311798 h 606298"/>
              <a:gd name="connsiteX43" fmla="*/ 248478 w 571597"/>
              <a:gd name="connsiteY43" fmla="*/ 114259 h 606298"/>
              <a:gd name="connsiteX44" fmla="*/ 152788 w 571597"/>
              <a:gd name="connsiteY44" fmla="*/ 155526 h 606298"/>
              <a:gd name="connsiteX45" fmla="*/ 134544 w 571597"/>
              <a:gd name="connsiteY45" fmla="*/ 138053 h 606298"/>
              <a:gd name="connsiteX46" fmla="*/ 134171 w 571597"/>
              <a:gd name="connsiteY46" fmla="*/ 162962 h 606298"/>
              <a:gd name="connsiteX47" fmla="*/ 179844 w 571597"/>
              <a:gd name="connsiteY47" fmla="*/ 273256 h 606298"/>
              <a:gd name="connsiteX48" fmla="*/ 248478 w 571597"/>
              <a:gd name="connsiteY48" fmla="*/ 306344 h 606298"/>
              <a:gd name="connsiteX49" fmla="*/ 317112 w 571597"/>
              <a:gd name="connsiteY49" fmla="*/ 273256 h 606298"/>
              <a:gd name="connsiteX50" fmla="*/ 362785 w 571597"/>
              <a:gd name="connsiteY50" fmla="*/ 162962 h 606298"/>
              <a:gd name="connsiteX51" fmla="*/ 362288 w 571597"/>
              <a:gd name="connsiteY51" fmla="*/ 138053 h 606298"/>
              <a:gd name="connsiteX52" fmla="*/ 344168 w 571597"/>
              <a:gd name="connsiteY52" fmla="*/ 155526 h 606298"/>
              <a:gd name="connsiteX53" fmla="*/ 248478 w 571597"/>
              <a:gd name="connsiteY53" fmla="*/ 114259 h 606298"/>
              <a:gd name="connsiteX54" fmla="*/ 248478 w 571597"/>
              <a:gd name="connsiteY54" fmla="*/ 52575 h 606298"/>
              <a:gd name="connsiteX55" fmla="*/ 204791 w 571597"/>
              <a:gd name="connsiteY55" fmla="*/ 59732 h 606298"/>
              <a:gd name="connsiteX56" fmla="*/ 214471 w 571597"/>
              <a:gd name="connsiteY56" fmla="*/ 84269 h 606298"/>
              <a:gd name="connsiteX57" fmla="*/ 282360 w 571597"/>
              <a:gd name="connsiteY57" fmla="*/ 84269 h 606298"/>
              <a:gd name="connsiteX58" fmla="*/ 292165 w 571597"/>
              <a:gd name="connsiteY58" fmla="*/ 59732 h 606298"/>
              <a:gd name="connsiteX59" fmla="*/ 248478 w 571597"/>
              <a:gd name="connsiteY59" fmla="*/ 52575 h 606298"/>
              <a:gd name="connsiteX60" fmla="*/ 248478 w 571597"/>
              <a:gd name="connsiteY60" fmla="*/ 0 h 606298"/>
              <a:gd name="connsiteX61" fmla="*/ 357696 w 571597"/>
              <a:gd name="connsiteY61" fmla="*/ 42878 h 606298"/>
              <a:gd name="connsiteX62" fmla="*/ 380533 w 571597"/>
              <a:gd name="connsiteY62" fmla="*/ 116738 h 606298"/>
              <a:gd name="connsiteX63" fmla="*/ 382270 w 571597"/>
              <a:gd name="connsiteY63" fmla="*/ 162962 h 606298"/>
              <a:gd name="connsiteX64" fmla="*/ 248478 w 571597"/>
              <a:gd name="connsiteY64" fmla="*/ 325800 h 606298"/>
              <a:gd name="connsiteX65" fmla="*/ 114686 w 571597"/>
              <a:gd name="connsiteY65" fmla="*/ 162962 h 606298"/>
              <a:gd name="connsiteX66" fmla="*/ 116423 w 571597"/>
              <a:gd name="connsiteY66" fmla="*/ 116738 h 606298"/>
              <a:gd name="connsiteX67" fmla="*/ 139136 w 571597"/>
              <a:gd name="connsiteY67" fmla="*/ 42878 h 606298"/>
              <a:gd name="connsiteX68" fmla="*/ 248478 w 571597"/>
              <a:gd name="connsiteY68" fmla="*/ 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71597" h="606298">
                <a:moveTo>
                  <a:pt x="459431" y="368750"/>
                </a:moveTo>
                <a:cubicBezTo>
                  <a:pt x="439827" y="368750"/>
                  <a:pt x="421340" y="376309"/>
                  <a:pt x="407567" y="390187"/>
                </a:cubicBezTo>
                <a:cubicBezTo>
                  <a:pt x="379029" y="418688"/>
                  <a:pt x="379029" y="465157"/>
                  <a:pt x="407567" y="493782"/>
                </a:cubicBezTo>
                <a:cubicBezTo>
                  <a:pt x="421340" y="507536"/>
                  <a:pt x="439827" y="515095"/>
                  <a:pt x="459431" y="515095"/>
                </a:cubicBezTo>
                <a:cubicBezTo>
                  <a:pt x="479036" y="515095"/>
                  <a:pt x="497399" y="507536"/>
                  <a:pt x="511296" y="493782"/>
                </a:cubicBezTo>
                <a:cubicBezTo>
                  <a:pt x="525068" y="479903"/>
                  <a:pt x="532761" y="461563"/>
                  <a:pt x="532761" y="441985"/>
                </a:cubicBezTo>
                <a:cubicBezTo>
                  <a:pt x="532761" y="422406"/>
                  <a:pt x="525068" y="403942"/>
                  <a:pt x="511296" y="390187"/>
                </a:cubicBezTo>
                <a:cubicBezTo>
                  <a:pt x="497399" y="376309"/>
                  <a:pt x="479036" y="368750"/>
                  <a:pt x="459431" y="368750"/>
                </a:cubicBezTo>
                <a:close/>
                <a:moveTo>
                  <a:pt x="459431" y="329964"/>
                </a:moveTo>
                <a:cubicBezTo>
                  <a:pt x="489458" y="329964"/>
                  <a:pt x="517624" y="341612"/>
                  <a:pt x="538717" y="362678"/>
                </a:cubicBezTo>
                <a:cubicBezTo>
                  <a:pt x="559934" y="383868"/>
                  <a:pt x="571597" y="411997"/>
                  <a:pt x="571597" y="441985"/>
                </a:cubicBezTo>
                <a:cubicBezTo>
                  <a:pt x="571597" y="471849"/>
                  <a:pt x="559934" y="500102"/>
                  <a:pt x="538717" y="521167"/>
                </a:cubicBezTo>
                <a:cubicBezTo>
                  <a:pt x="517624" y="542357"/>
                  <a:pt x="489458" y="553881"/>
                  <a:pt x="459431" y="553881"/>
                </a:cubicBezTo>
                <a:cubicBezTo>
                  <a:pt x="439951" y="553881"/>
                  <a:pt x="420843" y="548925"/>
                  <a:pt x="404093" y="539383"/>
                </a:cubicBezTo>
                <a:lnTo>
                  <a:pt x="400246" y="537276"/>
                </a:lnTo>
                <a:lnTo>
                  <a:pt x="338580" y="598863"/>
                </a:lnTo>
                <a:cubicBezTo>
                  <a:pt x="333741" y="603696"/>
                  <a:pt x="327289" y="606298"/>
                  <a:pt x="320465" y="606298"/>
                </a:cubicBezTo>
                <a:cubicBezTo>
                  <a:pt x="313641" y="606298"/>
                  <a:pt x="307189" y="603696"/>
                  <a:pt x="302350" y="598863"/>
                </a:cubicBezTo>
                <a:cubicBezTo>
                  <a:pt x="292299" y="588826"/>
                  <a:pt x="292299" y="572593"/>
                  <a:pt x="302350" y="562679"/>
                </a:cubicBezTo>
                <a:lnTo>
                  <a:pt x="364016" y="500969"/>
                </a:lnTo>
                <a:lnTo>
                  <a:pt x="361783" y="497251"/>
                </a:lnTo>
                <a:cubicBezTo>
                  <a:pt x="336967" y="453509"/>
                  <a:pt x="344536" y="398242"/>
                  <a:pt x="380022" y="362678"/>
                </a:cubicBezTo>
                <a:cubicBezTo>
                  <a:pt x="401239" y="341612"/>
                  <a:pt x="429405" y="329964"/>
                  <a:pt x="459431" y="329964"/>
                </a:cubicBezTo>
                <a:close/>
                <a:moveTo>
                  <a:pt x="164803" y="311798"/>
                </a:moveTo>
                <a:cubicBezTo>
                  <a:pt x="168029" y="310064"/>
                  <a:pt x="172125" y="310436"/>
                  <a:pt x="174979" y="312665"/>
                </a:cubicBezTo>
                <a:cubicBezTo>
                  <a:pt x="189995" y="324434"/>
                  <a:pt x="206500" y="332487"/>
                  <a:pt x="223998" y="336327"/>
                </a:cubicBezTo>
                <a:cubicBezTo>
                  <a:pt x="226976" y="336946"/>
                  <a:pt x="229582" y="339176"/>
                  <a:pt x="230699" y="342149"/>
                </a:cubicBezTo>
                <a:lnTo>
                  <a:pt x="248445" y="388853"/>
                </a:lnTo>
                <a:lnTo>
                  <a:pt x="266192" y="342149"/>
                </a:lnTo>
                <a:cubicBezTo>
                  <a:pt x="267308" y="339176"/>
                  <a:pt x="269790" y="336946"/>
                  <a:pt x="272893" y="336327"/>
                </a:cubicBezTo>
                <a:cubicBezTo>
                  <a:pt x="290391" y="332487"/>
                  <a:pt x="306772" y="324434"/>
                  <a:pt x="321788" y="312665"/>
                </a:cubicBezTo>
                <a:cubicBezTo>
                  <a:pt x="324767" y="310436"/>
                  <a:pt x="328738" y="310064"/>
                  <a:pt x="332088" y="311798"/>
                </a:cubicBezTo>
                <a:lnTo>
                  <a:pt x="332585" y="312170"/>
                </a:lnTo>
                <a:cubicBezTo>
                  <a:pt x="344250" y="318364"/>
                  <a:pt x="362244" y="327903"/>
                  <a:pt x="380859" y="338061"/>
                </a:cubicBezTo>
                <a:cubicBezTo>
                  <a:pt x="376019" y="341654"/>
                  <a:pt x="371428" y="345618"/>
                  <a:pt x="367208" y="349954"/>
                </a:cubicBezTo>
                <a:cubicBezTo>
                  <a:pt x="327621" y="389348"/>
                  <a:pt x="318189" y="448687"/>
                  <a:pt x="341520" y="497744"/>
                </a:cubicBezTo>
                <a:lnTo>
                  <a:pt x="289398" y="549775"/>
                </a:lnTo>
                <a:cubicBezTo>
                  <a:pt x="281704" y="557455"/>
                  <a:pt x="277485" y="567242"/>
                  <a:pt x="276740" y="577276"/>
                </a:cubicBezTo>
                <a:cubicBezTo>
                  <a:pt x="267681" y="577524"/>
                  <a:pt x="258249" y="577648"/>
                  <a:pt x="248445" y="577648"/>
                </a:cubicBezTo>
                <a:cubicBezTo>
                  <a:pt x="31397" y="577648"/>
                  <a:pt x="1613" y="500718"/>
                  <a:pt x="496" y="497497"/>
                </a:cubicBezTo>
                <a:cubicBezTo>
                  <a:pt x="0" y="496010"/>
                  <a:pt x="-124" y="494400"/>
                  <a:pt x="124" y="492913"/>
                </a:cubicBezTo>
                <a:cubicBezTo>
                  <a:pt x="2606" y="477304"/>
                  <a:pt x="16753" y="398268"/>
                  <a:pt x="49267" y="376464"/>
                </a:cubicBezTo>
                <a:cubicBezTo>
                  <a:pt x="68378" y="363581"/>
                  <a:pt x="136384" y="326912"/>
                  <a:pt x="164803" y="311798"/>
                </a:cubicBezTo>
                <a:close/>
                <a:moveTo>
                  <a:pt x="248478" y="114259"/>
                </a:moveTo>
                <a:cubicBezTo>
                  <a:pt x="183816" y="114259"/>
                  <a:pt x="164454" y="156890"/>
                  <a:pt x="152788" y="155526"/>
                </a:cubicBezTo>
                <a:cubicBezTo>
                  <a:pt x="142611" y="154287"/>
                  <a:pt x="136157" y="141399"/>
                  <a:pt x="134544" y="138053"/>
                </a:cubicBezTo>
                <a:cubicBezTo>
                  <a:pt x="134295" y="146232"/>
                  <a:pt x="134171" y="154535"/>
                  <a:pt x="134171" y="162962"/>
                </a:cubicBezTo>
                <a:cubicBezTo>
                  <a:pt x="134171" y="219100"/>
                  <a:pt x="158993" y="253923"/>
                  <a:pt x="179844" y="273256"/>
                </a:cubicBezTo>
                <a:cubicBezTo>
                  <a:pt x="206156" y="297545"/>
                  <a:pt x="235322" y="306344"/>
                  <a:pt x="248478" y="306344"/>
                </a:cubicBezTo>
                <a:cubicBezTo>
                  <a:pt x="261634" y="306344"/>
                  <a:pt x="290800" y="297545"/>
                  <a:pt x="317112" y="273256"/>
                </a:cubicBezTo>
                <a:cubicBezTo>
                  <a:pt x="337963" y="253923"/>
                  <a:pt x="362785" y="219100"/>
                  <a:pt x="362785" y="162962"/>
                </a:cubicBezTo>
                <a:cubicBezTo>
                  <a:pt x="362785" y="154659"/>
                  <a:pt x="362661" y="146232"/>
                  <a:pt x="362288" y="138053"/>
                </a:cubicBezTo>
                <a:cubicBezTo>
                  <a:pt x="360799" y="141399"/>
                  <a:pt x="354221" y="154287"/>
                  <a:pt x="344168" y="155526"/>
                </a:cubicBezTo>
                <a:cubicBezTo>
                  <a:pt x="332502" y="156890"/>
                  <a:pt x="313140" y="114259"/>
                  <a:pt x="248478" y="114259"/>
                </a:cubicBezTo>
                <a:close/>
                <a:moveTo>
                  <a:pt x="248478" y="52575"/>
                </a:moveTo>
                <a:cubicBezTo>
                  <a:pt x="234515" y="52575"/>
                  <a:pt x="220553" y="54961"/>
                  <a:pt x="204791" y="59732"/>
                </a:cubicBezTo>
                <a:cubicBezTo>
                  <a:pt x="208638" y="69522"/>
                  <a:pt x="210624" y="74479"/>
                  <a:pt x="214471" y="84269"/>
                </a:cubicBezTo>
                <a:cubicBezTo>
                  <a:pt x="239666" y="77206"/>
                  <a:pt x="257166" y="77206"/>
                  <a:pt x="282360" y="84269"/>
                </a:cubicBezTo>
                <a:cubicBezTo>
                  <a:pt x="286332" y="74479"/>
                  <a:pt x="288193" y="69522"/>
                  <a:pt x="292165" y="59732"/>
                </a:cubicBezTo>
                <a:cubicBezTo>
                  <a:pt x="276403" y="54961"/>
                  <a:pt x="262440" y="52575"/>
                  <a:pt x="248478" y="52575"/>
                </a:cubicBezTo>
                <a:close/>
                <a:moveTo>
                  <a:pt x="248478" y="0"/>
                </a:moveTo>
                <a:cubicBezTo>
                  <a:pt x="305818" y="0"/>
                  <a:pt x="338831" y="16234"/>
                  <a:pt x="357696" y="42878"/>
                </a:cubicBezTo>
                <a:cubicBezTo>
                  <a:pt x="372465" y="62458"/>
                  <a:pt x="378299" y="87987"/>
                  <a:pt x="380533" y="116738"/>
                </a:cubicBezTo>
                <a:cubicBezTo>
                  <a:pt x="381898" y="131361"/>
                  <a:pt x="382270" y="146852"/>
                  <a:pt x="382270" y="162962"/>
                </a:cubicBezTo>
                <a:cubicBezTo>
                  <a:pt x="382270" y="277841"/>
                  <a:pt x="288317" y="325800"/>
                  <a:pt x="248478" y="325800"/>
                </a:cubicBezTo>
                <a:cubicBezTo>
                  <a:pt x="208514" y="325800"/>
                  <a:pt x="114686" y="277841"/>
                  <a:pt x="114686" y="162962"/>
                </a:cubicBezTo>
                <a:cubicBezTo>
                  <a:pt x="114686" y="146852"/>
                  <a:pt x="115058" y="131361"/>
                  <a:pt x="116423" y="116738"/>
                </a:cubicBezTo>
                <a:cubicBezTo>
                  <a:pt x="118533" y="87987"/>
                  <a:pt x="124491" y="62458"/>
                  <a:pt x="139136" y="42878"/>
                </a:cubicBezTo>
                <a:cubicBezTo>
                  <a:pt x="158001" y="16234"/>
                  <a:pt x="191014" y="0"/>
                  <a:pt x="2484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438068" y="3378248"/>
            <a:ext cx="3623531" cy="469361"/>
          </a:xfrm>
          <a:prstGeom prst="rect">
            <a:avLst/>
          </a:prstGeom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系统参与者</a:t>
            </a: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38068" y="3996158"/>
            <a:ext cx="3623531" cy="777123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普通用户、群管理、群主、网站管理员</a:t>
            </a:r>
            <a:endParaRPr lang="zh-CN" altLang="en-US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8253584" y="3378248"/>
            <a:ext cx="3623531" cy="469361"/>
          </a:xfrm>
          <a:prstGeom prst="rect">
            <a:avLst/>
          </a:prstGeom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用例</a:t>
            </a: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8199755" y="3996055"/>
            <a:ext cx="3677285" cy="199009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普通用户：注册、登录、私聊、群聊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群管理：发布群公告、管理群成员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群主：修改群名称、编辑群管理员、删除群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+mn-lt"/>
              </a:rPr>
              <a:t>网站管理员：删除群、警告、封禁</a:t>
            </a:r>
          </a:p>
          <a:p>
            <a:pPr>
              <a:lnSpc>
                <a:spcPct val="120000"/>
              </a:lnSpc>
            </a:pPr>
            <a:endParaRPr lang="zh-CN" altLang="en-US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9" grpId="0" animBg="1"/>
      <p:bldP spid="20" grpId="0" animBg="1"/>
      <p:bldP spid="2" grpId="0" animBg="1"/>
      <p:bldP spid="3" grpId="0" animBg="1"/>
      <p:bldP spid="4" grpId="0" animBg="1"/>
      <p:bldP spid="24" grpId="0" animBg="1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35292" y="808167"/>
            <a:ext cx="11321415" cy="12462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系统参与者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23055" y="3485038"/>
            <a:ext cx="1722269" cy="56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lt"/>
              </a:rPr>
              <a:t>用户</a:t>
            </a:r>
            <a:r>
              <a:rPr lang="en-US" altLang="zh-CN" sz="2400" dirty="0">
                <a:solidFill>
                  <a:schemeClr val="bg1"/>
                </a:solidFill>
                <a:latin typeface="Comic Sans MS" panose="030F0702030302020204" pitchFamily="66" charset="0"/>
                <a:sym typeface="+mn-lt"/>
              </a:rPr>
              <a:t>(User)</a:t>
            </a:r>
            <a:endParaRPr lang="zh-CN" altLang="en-US" sz="2400" dirty="0">
              <a:solidFill>
                <a:schemeClr val="bg1"/>
              </a:solidFill>
              <a:latin typeface="Comic Sans MS" panose="030F0702030302020204" pitchFamily="66" charset="0"/>
              <a:ea typeface="+mn-ea"/>
              <a:sym typeface="+mn-lt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23055" y="2251564"/>
            <a:ext cx="11321413" cy="63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大括号 5">
            <a:extLst>
              <a:ext uri="{FF2B5EF4-FFF2-40B4-BE49-F238E27FC236}">
                <a16:creationId xmlns:a16="http://schemas.microsoft.com/office/drawing/2014/main" id="{4B835959-1C83-4A25-BB1F-DB5C8F986725}"/>
              </a:ext>
            </a:extLst>
          </p:cNvPr>
          <p:cNvSpPr/>
          <p:nvPr/>
        </p:nvSpPr>
        <p:spPr>
          <a:xfrm>
            <a:off x="2145324" y="2976375"/>
            <a:ext cx="413238" cy="1581150"/>
          </a:xfrm>
          <a:prstGeom prst="leftBrac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E48EE0-AE0C-4E24-B767-7792DEE155AF}"/>
              </a:ext>
            </a:extLst>
          </p:cNvPr>
          <p:cNvSpPr txBox="1"/>
          <p:nvPr/>
        </p:nvSpPr>
        <p:spPr>
          <a:xfrm>
            <a:off x="2708031" y="27820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普通用户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8EDB2A-2437-44DF-AEC8-C15BC9F67E8E}"/>
              </a:ext>
            </a:extLst>
          </p:cNvPr>
          <p:cNvSpPr txBox="1"/>
          <p:nvPr/>
        </p:nvSpPr>
        <p:spPr>
          <a:xfrm>
            <a:off x="2708031" y="3582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群主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1E46F5-BDAA-4197-8739-8BD3CE65459B}"/>
              </a:ext>
            </a:extLst>
          </p:cNvPr>
          <p:cNvSpPr txBox="1"/>
          <p:nvPr/>
        </p:nvSpPr>
        <p:spPr>
          <a:xfrm>
            <a:off x="2708031" y="43728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群管理员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FE774F-BE20-4A85-8FA4-45D5E59E5D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00662" y="3423404"/>
            <a:ext cx="3296091" cy="625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lt"/>
              </a:rPr>
              <a:t>系统管理员</a:t>
            </a:r>
            <a:r>
              <a:rPr lang="en-US" altLang="zh-CN" sz="2400" dirty="0">
                <a:solidFill>
                  <a:schemeClr val="bg1"/>
                </a:solidFill>
                <a:latin typeface="Comic Sans MS" panose="030F0702030302020204" pitchFamily="66" charset="0"/>
                <a:sym typeface="+mn-lt"/>
              </a:rPr>
              <a:t>(Admin)</a:t>
            </a:r>
            <a:endParaRPr lang="zh-CN" altLang="en-US" sz="2400" dirty="0">
              <a:solidFill>
                <a:schemeClr val="bg1"/>
              </a:solidFill>
              <a:latin typeface="Comic Sans MS" panose="030F0702030302020204" pitchFamily="66" charset="0"/>
              <a:ea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/>
              <a:t>用例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4395" y="1854200"/>
            <a:ext cx="7375525" cy="432117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普通用户：注册、登录、私聊、群聊</a:t>
            </a:r>
          </a:p>
          <a:p>
            <a:r>
              <a:rPr lang="zh-CN" altLang="en-US" dirty="0">
                <a:sym typeface="+mn-lt"/>
              </a:rPr>
              <a:t>群管理：发布群公告、管理群成员</a:t>
            </a:r>
          </a:p>
          <a:p>
            <a:r>
              <a:rPr lang="zh-CN" altLang="en-US" dirty="0">
                <a:sym typeface="+mn-lt"/>
              </a:rPr>
              <a:t>群主：修改群名称、编辑群管理员、删除群</a:t>
            </a:r>
          </a:p>
          <a:p>
            <a:r>
              <a:rPr lang="zh-CN" altLang="en-US" dirty="0">
                <a:sym typeface="+mn-lt"/>
              </a:rPr>
              <a:t>系统管理员：删除群、警告、封禁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905" y="339725"/>
            <a:ext cx="5324475" cy="1036955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sym typeface="+mn-ea"/>
              </a:rPr>
              <a:t>1. </a:t>
            </a:r>
            <a:r>
              <a:rPr lang="zh-CN" altLang="en-US">
                <a:sym typeface="+mn-ea"/>
              </a:rPr>
              <a:t>功能需求建模</a:t>
            </a:r>
            <a:r>
              <a:rPr lang="en-US" altLang="zh-CN" sz="2800" dirty="0"/>
              <a:t>—</a:t>
            </a:r>
            <a:r>
              <a:rPr lang="zh-CN" altLang="en-US" sz="2800" dirty="0"/>
              <a:t>用例图</a:t>
            </a:r>
          </a:p>
        </p:txBody>
      </p:sp>
      <p:pic>
        <p:nvPicPr>
          <p:cNvPr id="4" name="图片 3" descr="XDChat用例图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5259070" y="171450"/>
            <a:ext cx="6814185" cy="6514465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030" y="444500"/>
            <a:ext cx="5528945" cy="11639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 </a:t>
            </a:r>
            <a:r>
              <a:rPr lang="zh-CN" altLang="en-US">
                <a:sym typeface="+mn-ea"/>
              </a:rPr>
              <a:t>功能需求建模</a:t>
            </a:r>
            <a:r>
              <a:rPr lang="en-US" altLang="zh-CN" sz="2800" dirty="0">
                <a:sym typeface="+mn-ea"/>
              </a:rPr>
              <a:t>——</a:t>
            </a:r>
            <a:r>
              <a:rPr lang="zh-CN" altLang="en-US" sz="2800"/>
              <a:t>活动图</a:t>
            </a:r>
          </a:p>
        </p:txBody>
      </p:sp>
      <p:pic>
        <p:nvPicPr>
          <p:cNvPr id="5" name="图片 4" descr="用户活动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30" y="2511425"/>
            <a:ext cx="9759315" cy="2497455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4"/>
          <p:cNvSpPr txBox="1"/>
          <p:nvPr>
            <p:custDataLst>
              <p:tags r:id="rId2"/>
            </p:custDataLst>
          </p:nvPr>
        </p:nvSpPr>
        <p:spPr>
          <a:xfrm>
            <a:off x="999724" y="479593"/>
            <a:ext cx="9408696" cy="766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 anchorCtr="0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2. </a:t>
            </a:r>
            <a:r>
              <a:rPr lang="zh-CN" alt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内容建模</a:t>
            </a:r>
          </a:p>
        </p:txBody>
      </p:sp>
      <p:sp>
        <p:nvSpPr>
          <p:cNvPr id="25" name="任意多边形: 形状 24"/>
          <p:cNvSpPr/>
          <p:nvPr>
            <p:custDataLst>
              <p:tags r:id="rId3"/>
            </p:custDataLst>
          </p:nvPr>
        </p:nvSpPr>
        <p:spPr>
          <a:xfrm>
            <a:off x="4253235" y="2361564"/>
            <a:ext cx="3366123" cy="2901827"/>
          </a:xfrm>
          <a:custGeom>
            <a:avLst/>
            <a:gdLst>
              <a:gd name="connsiteX0" fmla="*/ 710578 w 2563227"/>
              <a:gd name="connsiteY0" fmla="*/ 252412 h 2209676"/>
              <a:gd name="connsiteX1" fmla="*/ 290512 w 2563227"/>
              <a:gd name="connsiteY1" fmla="*/ 1107281 h 2209676"/>
              <a:gd name="connsiteX2" fmla="*/ 710578 w 2563227"/>
              <a:gd name="connsiteY2" fmla="*/ 1962150 h 2209676"/>
              <a:gd name="connsiteX3" fmla="*/ 1853743 w 2563227"/>
              <a:gd name="connsiteY3" fmla="*/ 1962150 h 2209676"/>
              <a:gd name="connsiteX4" fmla="*/ 2273809 w 2563227"/>
              <a:gd name="connsiteY4" fmla="*/ 1107281 h 2209676"/>
              <a:gd name="connsiteX5" fmla="*/ 1853743 w 2563227"/>
              <a:gd name="connsiteY5" fmla="*/ 252412 h 2209676"/>
              <a:gd name="connsiteX6" fmla="*/ 542896 w 2563227"/>
              <a:gd name="connsiteY6" fmla="*/ 0 h 2209676"/>
              <a:gd name="connsiteX7" fmla="*/ 2020331 w 2563227"/>
              <a:gd name="connsiteY7" fmla="*/ 0 h 2209676"/>
              <a:gd name="connsiteX8" fmla="*/ 2563227 w 2563227"/>
              <a:gd name="connsiteY8" fmla="*/ 1104838 h 2209676"/>
              <a:gd name="connsiteX9" fmla="*/ 2020331 w 2563227"/>
              <a:gd name="connsiteY9" fmla="*/ 2209676 h 2209676"/>
              <a:gd name="connsiteX10" fmla="*/ 542896 w 2563227"/>
              <a:gd name="connsiteY10" fmla="*/ 2209676 h 2209676"/>
              <a:gd name="connsiteX11" fmla="*/ 0 w 2563227"/>
              <a:gd name="connsiteY11" fmla="*/ 1104838 h 2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3227" h="2209676">
                <a:moveTo>
                  <a:pt x="710578" y="252412"/>
                </a:moveTo>
                <a:lnTo>
                  <a:pt x="290512" y="1107281"/>
                </a:lnTo>
                <a:lnTo>
                  <a:pt x="710578" y="1962150"/>
                </a:lnTo>
                <a:lnTo>
                  <a:pt x="1853743" y="1962150"/>
                </a:lnTo>
                <a:lnTo>
                  <a:pt x="2273809" y="1107281"/>
                </a:lnTo>
                <a:lnTo>
                  <a:pt x="1853743" y="252412"/>
                </a:lnTo>
                <a:close/>
                <a:moveTo>
                  <a:pt x="542896" y="0"/>
                </a:moveTo>
                <a:lnTo>
                  <a:pt x="2020331" y="0"/>
                </a:lnTo>
                <a:lnTo>
                  <a:pt x="2563227" y="1104838"/>
                </a:lnTo>
                <a:lnTo>
                  <a:pt x="2020331" y="2209676"/>
                </a:lnTo>
                <a:lnTo>
                  <a:pt x="542896" y="2209676"/>
                </a:lnTo>
                <a:lnTo>
                  <a:pt x="0" y="11048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4253235" y="2361564"/>
            <a:ext cx="3366123" cy="2901827"/>
          </a:xfrm>
          <a:custGeom>
            <a:avLst/>
            <a:gdLst>
              <a:gd name="connsiteX0" fmla="*/ 712951 w 3366123"/>
              <a:gd name="connsiteY0" fmla="*/ 0 h 2901827"/>
              <a:gd name="connsiteX1" fmla="*/ 2653172 w 3366123"/>
              <a:gd name="connsiteY1" fmla="*/ 0 h 2901827"/>
              <a:gd name="connsiteX2" fmla="*/ 3366123 w 3366123"/>
              <a:gd name="connsiteY2" fmla="*/ 1450914 h 2901827"/>
              <a:gd name="connsiteX3" fmla="*/ 2653172 w 3366123"/>
              <a:gd name="connsiteY3" fmla="*/ 2901827 h 2901827"/>
              <a:gd name="connsiteX4" fmla="*/ 2229162 w 3366123"/>
              <a:gd name="connsiteY4" fmla="*/ 2901827 h 2901827"/>
              <a:gd name="connsiteX5" fmla="*/ 2229162 w 3366123"/>
              <a:gd name="connsiteY5" fmla="*/ 2576767 h 2901827"/>
              <a:gd name="connsiteX6" fmla="*/ 2434403 w 3366123"/>
              <a:gd name="connsiteY6" fmla="*/ 2576767 h 2901827"/>
              <a:gd name="connsiteX7" fmla="*/ 2986049 w 3366123"/>
              <a:gd name="connsiteY7" fmla="*/ 1454122 h 2901827"/>
              <a:gd name="connsiteX8" fmla="*/ 2434403 w 3366123"/>
              <a:gd name="connsiteY8" fmla="*/ 331477 h 2901827"/>
              <a:gd name="connsiteX9" fmla="*/ 933157 w 3366123"/>
              <a:gd name="connsiteY9" fmla="*/ 331477 h 2901827"/>
              <a:gd name="connsiteX10" fmla="*/ 381511 w 3366123"/>
              <a:gd name="connsiteY10" fmla="*/ 1454122 h 2901827"/>
              <a:gd name="connsiteX11" fmla="*/ 689184 w 3366123"/>
              <a:gd name="connsiteY11" fmla="*/ 2080261 h 2901827"/>
              <a:gd name="connsiteX12" fmla="*/ 309250 w 3366123"/>
              <a:gd name="connsiteY12" fmla="*/ 2080261 h 2901827"/>
              <a:gd name="connsiteX13" fmla="*/ 0 w 3366123"/>
              <a:gd name="connsiteY13" fmla="*/ 1450914 h 290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66123" h="2901827">
                <a:moveTo>
                  <a:pt x="712951" y="0"/>
                </a:moveTo>
                <a:lnTo>
                  <a:pt x="2653172" y="0"/>
                </a:lnTo>
                <a:lnTo>
                  <a:pt x="3366123" y="1450914"/>
                </a:lnTo>
                <a:lnTo>
                  <a:pt x="2653172" y="2901827"/>
                </a:lnTo>
                <a:lnTo>
                  <a:pt x="2229162" y="2901827"/>
                </a:lnTo>
                <a:lnTo>
                  <a:pt x="2229162" y="2576767"/>
                </a:lnTo>
                <a:lnTo>
                  <a:pt x="2434403" y="2576767"/>
                </a:lnTo>
                <a:lnTo>
                  <a:pt x="2986049" y="1454122"/>
                </a:lnTo>
                <a:lnTo>
                  <a:pt x="2434403" y="331477"/>
                </a:lnTo>
                <a:lnTo>
                  <a:pt x="933157" y="331477"/>
                </a:lnTo>
                <a:lnTo>
                  <a:pt x="381511" y="1454122"/>
                </a:lnTo>
                <a:lnTo>
                  <a:pt x="689184" y="2080261"/>
                </a:lnTo>
                <a:lnTo>
                  <a:pt x="309250" y="2080261"/>
                </a:lnTo>
                <a:lnTo>
                  <a:pt x="0" y="14509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4634747" y="2689833"/>
            <a:ext cx="2604538" cy="2245290"/>
          </a:xfrm>
          <a:custGeom>
            <a:avLst/>
            <a:gdLst>
              <a:gd name="connsiteX0" fmla="*/ 600381 w 1983297"/>
              <a:gd name="connsiteY0" fmla="*/ 261936 h 1709738"/>
              <a:gd name="connsiteX1" fmla="*/ 309790 w 1983297"/>
              <a:gd name="connsiteY1" fmla="*/ 853313 h 1709738"/>
              <a:gd name="connsiteX2" fmla="*/ 600381 w 1983297"/>
              <a:gd name="connsiteY2" fmla="*/ 1444689 h 1709738"/>
              <a:gd name="connsiteX3" fmla="*/ 1391193 w 1983297"/>
              <a:gd name="connsiteY3" fmla="*/ 1444689 h 1709738"/>
              <a:gd name="connsiteX4" fmla="*/ 1681784 w 1983297"/>
              <a:gd name="connsiteY4" fmla="*/ 853313 h 1709738"/>
              <a:gd name="connsiteX5" fmla="*/ 1391193 w 1983297"/>
              <a:gd name="connsiteY5" fmla="*/ 261936 h 1709738"/>
              <a:gd name="connsiteX6" fmla="*/ 420066 w 1983297"/>
              <a:gd name="connsiteY6" fmla="*/ 0 h 1709738"/>
              <a:gd name="connsiteX7" fmla="*/ 1563231 w 1983297"/>
              <a:gd name="connsiteY7" fmla="*/ 0 h 1709738"/>
              <a:gd name="connsiteX8" fmla="*/ 1983297 w 1983297"/>
              <a:gd name="connsiteY8" fmla="*/ 854869 h 1709738"/>
              <a:gd name="connsiteX9" fmla="*/ 1563231 w 1983297"/>
              <a:gd name="connsiteY9" fmla="*/ 1709738 h 1709738"/>
              <a:gd name="connsiteX10" fmla="*/ 420066 w 1983297"/>
              <a:gd name="connsiteY10" fmla="*/ 1709738 h 1709738"/>
              <a:gd name="connsiteX11" fmla="*/ 0 w 1983297"/>
              <a:gd name="connsiteY11" fmla="*/ 854869 h 170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3297" h="1709738">
                <a:moveTo>
                  <a:pt x="600381" y="261936"/>
                </a:moveTo>
                <a:lnTo>
                  <a:pt x="309790" y="853313"/>
                </a:lnTo>
                <a:lnTo>
                  <a:pt x="600381" y="1444689"/>
                </a:lnTo>
                <a:lnTo>
                  <a:pt x="1391193" y="1444689"/>
                </a:lnTo>
                <a:lnTo>
                  <a:pt x="1681784" y="853313"/>
                </a:lnTo>
                <a:lnTo>
                  <a:pt x="1391193" y="261936"/>
                </a:lnTo>
                <a:close/>
                <a:moveTo>
                  <a:pt x="420066" y="0"/>
                </a:moveTo>
                <a:lnTo>
                  <a:pt x="1563231" y="0"/>
                </a:lnTo>
                <a:lnTo>
                  <a:pt x="1983297" y="854869"/>
                </a:lnTo>
                <a:lnTo>
                  <a:pt x="1563231" y="1709738"/>
                </a:lnTo>
                <a:lnTo>
                  <a:pt x="420066" y="1709738"/>
                </a:lnTo>
                <a:lnTo>
                  <a:pt x="0" y="85486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6"/>
            </p:custDataLst>
          </p:nvPr>
        </p:nvSpPr>
        <p:spPr>
          <a:xfrm>
            <a:off x="4634747" y="2693042"/>
            <a:ext cx="2604538" cy="2245290"/>
          </a:xfrm>
          <a:custGeom>
            <a:avLst/>
            <a:gdLst>
              <a:gd name="connsiteX0" fmla="*/ 551646 w 2604538"/>
              <a:gd name="connsiteY0" fmla="*/ 0 h 2245290"/>
              <a:gd name="connsiteX1" fmla="*/ 2052892 w 2604538"/>
              <a:gd name="connsiteY1" fmla="*/ 0 h 2245290"/>
              <a:gd name="connsiteX2" fmla="*/ 2604538 w 2604538"/>
              <a:gd name="connsiteY2" fmla="*/ 1122645 h 2245290"/>
              <a:gd name="connsiteX3" fmla="*/ 2604524 w 2604538"/>
              <a:gd name="connsiteY3" fmla="*/ 1122673 h 2245290"/>
              <a:gd name="connsiteX4" fmla="*/ 2207563 w 2604538"/>
              <a:gd name="connsiteY4" fmla="*/ 1122673 h 2245290"/>
              <a:gd name="connsiteX5" fmla="*/ 2208580 w 2604538"/>
              <a:gd name="connsiteY5" fmla="*/ 1120602 h 2245290"/>
              <a:gd name="connsiteX6" fmla="*/ 1826966 w 2604538"/>
              <a:gd name="connsiteY6" fmla="*/ 343984 h 2245290"/>
              <a:gd name="connsiteX7" fmla="*/ 788442 w 2604538"/>
              <a:gd name="connsiteY7" fmla="*/ 343984 h 2245290"/>
              <a:gd name="connsiteX8" fmla="*/ 406828 w 2604538"/>
              <a:gd name="connsiteY8" fmla="*/ 1120602 h 2245290"/>
              <a:gd name="connsiteX9" fmla="*/ 788442 w 2604538"/>
              <a:gd name="connsiteY9" fmla="*/ 1897218 h 2245290"/>
              <a:gd name="connsiteX10" fmla="*/ 1301551 w 2604538"/>
              <a:gd name="connsiteY10" fmla="*/ 1897218 h 2245290"/>
              <a:gd name="connsiteX11" fmla="*/ 1301551 w 2604538"/>
              <a:gd name="connsiteY11" fmla="*/ 2245290 h 2245290"/>
              <a:gd name="connsiteX12" fmla="*/ 551646 w 2604538"/>
              <a:gd name="connsiteY12" fmla="*/ 2245290 h 2245290"/>
              <a:gd name="connsiteX13" fmla="*/ 0 w 2604538"/>
              <a:gd name="connsiteY13" fmla="*/ 1122645 h 224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4538" h="2245290">
                <a:moveTo>
                  <a:pt x="551646" y="0"/>
                </a:moveTo>
                <a:lnTo>
                  <a:pt x="2052892" y="0"/>
                </a:lnTo>
                <a:lnTo>
                  <a:pt x="2604538" y="1122645"/>
                </a:lnTo>
                <a:lnTo>
                  <a:pt x="2604524" y="1122673"/>
                </a:lnTo>
                <a:lnTo>
                  <a:pt x="2207563" y="1122673"/>
                </a:lnTo>
                <a:lnTo>
                  <a:pt x="2208580" y="1120602"/>
                </a:lnTo>
                <a:lnTo>
                  <a:pt x="1826966" y="343984"/>
                </a:lnTo>
                <a:lnTo>
                  <a:pt x="788442" y="343984"/>
                </a:lnTo>
                <a:lnTo>
                  <a:pt x="406828" y="1120602"/>
                </a:lnTo>
                <a:lnTo>
                  <a:pt x="788442" y="1897218"/>
                </a:lnTo>
                <a:lnTo>
                  <a:pt x="1301551" y="1897218"/>
                </a:lnTo>
                <a:lnTo>
                  <a:pt x="1301551" y="2245290"/>
                </a:lnTo>
                <a:lnTo>
                  <a:pt x="551646" y="2245290"/>
                </a:lnTo>
                <a:lnTo>
                  <a:pt x="0" y="11226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>
            <a:off x="3892834" y="3738897"/>
            <a:ext cx="149049" cy="1490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7830712" y="3738897"/>
            <a:ext cx="149049" cy="1490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>
            <p:custDataLst>
              <p:tags r:id="rId9"/>
            </p:custDataLst>
          </p:nvPr>
        </p:nvCxnSpPr>
        <p:spPr>
          <a:xfrm flipH="1">
            <a:off x="999240" y="3811746"/>
            <a:ext cx="295726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0"/>
            </p:custDataLst>
          </p:nvPr>
        </p:nvCxnSpPr>
        <p:spPr>
          <a:xfrm flipH="1">
            <a:off x="7979760" y="3811746"/>
            <a:ext cx="2957263" cy="0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916425" y="2322557"/>
            <a:ext cx="2879356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sym typeface="+mn-lt"/>
              </a:rPr>
              <a:t>静态建模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916305" y="2921635"/>
            <a:ext cx="2879090" cy="889635"/>
          </a:xfrm>
          <a:prstGeom prst="rect">
            <a:avLst/>
          </a:prstGeom>
          <a:noFill/>
        </p:spPr>
        <p:txBody>
          <a:bodyPr wrap="square" lIns="90000" tIns="0" rIns="90000" bIns="4680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对内容进行数据建模，关注文档为中心的特性和多媒体特性，采用类图展示。</a:t>
            </a: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8434070" y="2332355"/>
            <a:ext cx="2879090" cy="391160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sym typeface="+mn-lt"/>
              </a:rPr>
              <a:t>动态建模</a:t>
            </a:r>
            <a:endParaRPr lang="zh-CN" altLang="en-US" sz="2800" b="1" spc="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434070" y="2921635"/>
            <a:ext cx="2879090" cy="889635"/>
          </a:xfrm>
          <a:prstGeom prst="rect">
            <a:avLst/>
          </a:prstGeom>
          <a:noFill/>
        </p:spPr>
        <p:txBody>
          <a:bodyPr wrap="square" lIns="90000" tIns="0" rIns="90000" bIns="4680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将静态内容建模中有关类的状态转换进行建模，利用状态图进行展示。</a:t>
            </a:r>
          </a:p>
        </p:txBody>
      </p:sp>
      <p:cxnSp>
        <p:nvCxnSpPr>
          <p:cNvPr id="20" name="直接连接符 19"/>
          <p:cNvCxnSpPr/>
          <p:nvPr>
            <p:custDataLst>
              <p:tags r:id="rId15"/>
            </p:custDataLst>
          </p:nvPr>
        </p:nvCxnSpPr>
        <p:spPr>
          <a:xfrm flipH="1">
            <a:off x="7979760" y="3811746"/>
            <a:ext cx="2957263" cy="0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31" grpId="0" animBg="1"/>
      <p:bldP spid="14" grpId="0" animBg="1"/>
      <p:bldP spid="16" grpId="0" animBg="1"/>
      <p:bldP spid="32" grpId="0" animBg="1"/>
      <p:bldP spid="33" grpId="0" animBg="1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320" y="282575"/>
            <a:ext cx="7275830" cy="81534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lt"/>
              </a:rPr>
              <a:t>2. </a:t>
            </a:r>
            <a:r>
              <a:rPr lang="zh-CN" altLang="en-US" dirty="0">
                <a:sym typeface="+mn-lt"/>
              </a:rPr>
              <a:t>内容建模</a:t>
            </a:r>
            <a:r>
              <a:rPr lang="en-US" altLang="zh-CN" sz="3200" dirty="0">
                <a:sym typeface="+mn-lt"/>
              </a:rPr>
              <a:t>——</a:t>
            </a:r>
            <a:r>
              <a:rPr lang="zh-CN" altLang="en-US" sz="3200"/>
              <a:t>类图</a:t>
            </a:r>
          </a:p>
        </p:txBody>
      </p:sp>
      <p:pic>
        <p:nvPicPr>
          <p:cNvPr id="5" name="图片 4" descr="XDChat类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097915"/>
            <a:ext cx="7882255" cy="5428615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320" y="282575"/>
            <a:ext cx="7275830" cy="81534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lt"/>
              </a:rPr>
              <a:t>2. </a:t>
            </a:r>
            <a:r>
              <a:rPr lang="zh-CN" altLang="en-US" dirty="0">
                <a:sym typeface="+mn-lt"/>
              </a:rPr>
              <a:t>内容建模</a:t>
            </a:r>
            <a:r>
              <a:rPr lang="en-US" altLang="zh-CN" sz="3200" dirty="0">
                <a:sym typeface="+mn-lt"/>
              </a:rPr>
              <a:t>——</a:t>
            </a:r>
            <a:r>
              <a:rPr lang="zh-CN" altLang="en-US" sz="3200"/>
              <a:t>类图</a:t>
            </a:r>
          </a:p>
        </p:txBody>
      </p:sp>
      <p:pic>
        <p:nvPicPr>
          <p:cNvPr id="5" name="图片 4" descr="XDChat类图"/>
          <p:cNvPicPr>
            <a:picLocks noChangeAspect="1"/>
          </p:cNvPicPr>
          <p:nvPr/>
        </p:nvPicPr>
        <p:blipFill>
          <a:blip r:embed="rId4"/>
          <a:srcRect l="1418" t="28518" r="4818" b="17628"/>
          <a:stretch>
            <a:fillRect/>
          </a:stretch>
        </p:blipFill>
        <p:spPr>
          <a:xfrm>
            <a:off x="949325" y="1540510"/>
            <a:ext cx="10523855" cy="4163060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96594" y="304312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sym typeface="+mn-lt"/>
              </a:rPr>
              <a:t>2. 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内容建模</a:t>
            </a:r>
            <a:r>
              <a:rPr lang="en-US" altLang="zh-CN" sz="3200" dirty="0">
                <a:solidFill>
                  <a:schemeClr val="bg1"/>
                </a:solidFill>
                <a:sym typeface="+mn-lt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sym typeface="+mn-lt"/>
              </a:rPr>
              <a:t>状态图</a:t>
            </a:r>
          </a:p>
        </p:txBody>
      </p:sp>
      <p:pic>
        <p:nvPicPr>
          <p:cNvPr id="4" name="图片 3" descr="QQ图片202104242003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86050" y="1458595"/>
            <a:ext cx="6624955" cy="5013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4"/>
          <p:cNvSpPr txBox="1"/>
          <p:nvPr>
            <p:custDataLst>
              <p:tags r:id="rId2"/>
            </p:custDataLst>
          </p:nvPr>
        </p:nvSpPr>
        <p:spPr>
          <a:xfrm>
            <a:off x="653649" y="532298"/>
            <a:ext cx="9408696" cy="766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 anchorCtr="0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3.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超文本建模</a:t>
            </a:r>
            <a:endParaRPr lang="zh-CN" altLang="en-US" sz="4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 flipH="1" flipV="1">
            <a:off x="6773066" y="3655874"/>
            <a:ext cx="5419076" cy="1295070"/>
          </a:xfrm>
          <a:custGeom>
            <a:avLst/>
            <a:gdLst>
              <a:gd name="connsiteX0" fmla="*/ 136763 w 5562898"/>
              <a:gd name="connsiteY0" fmla="*/ 0 h 1329441"/>
              <a:gd name="connsiteX1" fmla="*/ 4753047 w 5562898"/>
              <a:gd name="connsiteY1" fmla="*/ 0 h 1329441"/>
              <a:gd name="connsiteX2" fmla="*/ 4889810 w 5562898"/>
              <a:gd name="connsiteY2" fmla="*/ 136763 h 1329441"/>
              <a:gd name="connsiteX3" fmla="*/ 4889279 w 5562898"/>
              <a:gd name="connsiteY3" fmla="*/ 139392 h 1329441"/>
              <a:gd name="connsiteX4" fmla="*/ 4889809 w 5562898"/>
              <a:gd name="connsiteY4" fmla="*/ 142016 h 1329441"/>
              <a:gd name="connsiteX5" fmla="*/ 4889809 w 5562898"/>
              <a:gd name="connsiteY5" fmla="*/ 1055915 h 1329441"/>
              <a:gd name="connsiteX6" fmla="*/ 5562898 w 5562898"/>
              <a:gd name="connsiteY6" fmla="*/ 1055915 h 1329441"/>
              <a:gd name="connsiteX7" fmla="*/ 5562898 w 5562898"/>
              <a:gd name="connsiteY7" fmla="*/ 1329441 h 1329441"/>
              <a:gd name="connsiteX8" fmla="*/ 4753046 w 5562898"/>
              <a:gd name="connsiteY8" fmla="*/ 1329441 h 1329441"/>
              <a:gd name="connsiteX9" fmla="*/ 4616283 w 5562898"/>
              <a:gd name="connsiteY9" fmla="*/ 1192678 h 1329441"/>
              <a:gd name="connsiteX10" fmla="*/ 4616283 w 5562898"/>
              <a:gd name="connsiteY10" fmla="*/ 273526 h 1329441"/>
              <a:gd name="connsiteX11" fmla="*/ 136763 w 5562898"/>
              <a:gd name="connsiteY11" fmla="*/ 273526 h 1329441"/>
              <a:gd name="connsiteX12" fmla="*/ 0 w 5562898"/>
              <a:gd name="connsiteY12" fmla="*/ 136763 h 1329441"/>
              <a:gd name="connsiteX13" fmla="*/ 136763 w 5562898"/>
              <a:gd name="connsiteY13" fmla="*/ 0 h 132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62898" h="1329441">
                <a:moveTo>
                  <a:pt x="136763" y="0"/>
                </a:moveTo>
                <a:lnTo>
                  <a:pt x="4753047" y="0"/>
                </a:lnTo>
                <a:cubicBezTo>
                  <a:pt x="4828579" y="0"/>
                  <a:pt x="4889810" y="61231"/>
                  <a:pt x="4889810" y="136763"/>
                </a:cubicBezTo>
                <a:lnTo>
                  <a:pt x="4889279" y="139392"/>
                </a:lnTo>
                <a:lnTo>
                  <a:pt x="4889809" y="142016"/>
                </a:lnTo>
                <a:lnTo>
                  <a:pt x="4889809" y="1055915"/>
                </a:lnTo>
                <a:lnTo>
                  <a:pt x="5562898" y="1055915"/>
                </a:lnTo>
                <a:lnTo>
                  <a:pt x="5562898" y="1329441"/>
                </a:lnTo>
                <a:lnTo>
                  <a:pt x="4753046" y="1329441"/>
                </a:lnTo>
                <a:cubicBezTo>
                  <a:pt x="4677514" y="1329441"/>
                  <a:pt x="4616283" y="1268210"/>
                  <a:pt x="4616283" y="1192678"/>
                </a:cubicBezTo>
                <a:lnTo>
                  <a:pt x="4616283" y="273526"/>
                </a:lnTo>
                <a:lnTo>
                  <a:pt x="136763" y="273526"/>
                </a:lnTo>
                <a:cubicBezTo>
                  <a:pt x="61231" y="273526"/>
                  <a:pt x="0" y="212295"/>
                  <a:pt x="0" y="136763"/>
                </a:cubicBezTo>
                <a:cubicBezTo>
                  <a:pt x="0" y="61231"/>
                  <a:pt x="61231" y="0"/>
                  <a:pt x="1367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任意多边形 4"/>
          <p:cNvSpPr/>
          <p:nvPr>
            <p:custDataLst>
              <p:tags r:id="rId4"/>
            </p:custDataLst>
          </p:nvPr>
        </p:nvSpPr>
        <p:spPr bwMode="auto">
          <a:xfrm>
            <a:off x="5456541" y="2641454"/>
            <a:ext cx="1316525" cy="2313452"/>
          </a:xfrm>
          <a:custGeom>
            <a:avLst/>
            <a:gdLst>
              <a:gd name="T0" fmla="*/ 323 w 349"/>
              <a:gd name="T1" fmla="*/ 0 h 613"/>
              <a:gd name="T2" fmla="*/ 27 w 349"/>
              <a:gd name="T3" fmla="*/ 0 h 613"/>
              <a:gd name="T4" fmla="*/ 0 w 349"/>
              <a:gd name="T5" fmla="*/ 27 h 613"/>
              <a:gd name="T6" fmla="*/ 0 w 349"/>
              <a:gd name="T7" fmla="*/ 586 h 613"/>
              <a:gd name="T8" fmla="*/ 27 w 349"/>
              <a:gd name="T9" fmla="*/ 613 h 613"/>
              <a:gd name="T10" fmla="*/ 323 w 349"/>
              <a:gd name="T11" fmla="*/ 613 h 613"/>
              <a:gd name="T12" fmla="*/ 349 w 349"/>
              <a:gd name="T13" fmla="*/ 586 h 613"/>
              <a:gd name="T14" fmla="*/ 349 w 349"/>
              <a:gd name="T15" fmla="*/ 27 h 613"/>
              <a:gd name="T16" fmla="*/ 323 w 349"/>
              <a:gd name="T17" fmla="*/ 0 h 613"/>
              <a:gd name="T18" fmla="*/ 323 w 349"/>
              <a:gd name="T19" fmla="*/ 75 h 613"/>
              <a:gd name="T20" fmla="*/ 27 w 349"/>
              <a:gd name="T21" fmla="*/ 75 h 613"/>
              <a:gd name="T22" fmla="*/ 18 w 349"/>
              <a:gd name="T23" fmla="*/ 85 h 613"/>
              <a:gd name="T24" fmla="*/ 18 w 349"/>
              <a:gd name="T25" fmla="*/ 529 h 613"/>
              <a:gd name="T26" fmla="*/ 27 w 349"/>
              <a:gd name="T27" fmla="*/ 538 h 613"/>
              <a:gd name="T28" fmla="*/ 323 w 349"/>
              <a:gd name="T29" fmla="*/ 538 h 613"/>
              <a:gd name="T30" fmla="*/ 332 w 349"/>
              <a:gd name="T31" fmla="*/ 529 h 613"/>
              <a:gd name="T32" fmla="*/ 332 w 349"/>
              <a:gd name="T33" fmla="*/ 85 h 613"/>
              <a:gd name="T34" fmla="*/ 323 w 349"/>
              <a:gd name="T35" fmla="*/ 75 h 613"/>
              <a:gd name="T36" fmla="*/ 175 w 349"/>
              <a:gd name="T37" fmla="*/ 27 h 613"/>
              <a:gd name="T38" fmla="*/ 164 w 349"/>
              <a:gd name="T39" fmla="*/ 38 h 613"/>
              <a:gd name="T40" fmla="*/ 175 w 349"/>
              <a:gd name="T41" fmla="*/ 48 h 613"/>
              <a:gd name="T42" fmla="*/ 186 w 349"/>
              <a:gd name="T43" fmla="*/ 38 h 613"/>
              <a:gd name="T44" fmla="*/ 175 w 349"/>
              <a:gd name="T45" fmla="*/ 27 h 613"/>
              <a:gd name="T46" fmla="*/ 202 w 349"/>
              <a:gd name="T47" fmla="*/ 561 h 613"/>
              <a:gd name="T48" fmla="*/ 148 w 349"/>
              <a:gd name="T49" fmla="*/ 561 h 613"/>
              <a:gd name="T50" fmla="*/ 143 w 349"/>
              <a:gd name="T51" fmla="*/ 565 h 613"/>
              <a:gd name="T52" fmla="*/ 143 w 349"/>
              <a:gd name="T53" fmla="*/ 588 h 613"/>
              <a:gd name="T54" fmla="*/ 148 w 349"/>
              <a:gd name="T55" fmla="*/ 592 h 613"/>
              <a:gd name="T56" fmla="*/ 202 w 349"/>
              <a:gd name="T57" fmla="*/ 592 h 613"/>
              <a:gd name="T58" fmla="*/ 206 w 349"/>
              <a:gd name="T59" fmla="*/ 588 h 613"/>
              <a:gd name="T60" fmla="*/ 206 w 349"/>
              <a:gd name="T61" fmla="*/ 565 h 613"/>
              <a:gd name="T62" fmla="*/ 202 w 349"/>
              <a:gd name="T63" fmla="*/ 56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49" h="613">
                <a:moveTo>
                  <a:pt x="323" y="0"/>
                </a:move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3"/>
                  <a:pt x="0" y="27"/>
                </a:cubicBezTo>
                <a:cubicBezTo>
                  <a:pt x="0" y="586"/>
                  <a:pt x="0" y="586"/>
                  <a:pt x="0" y="586"/>
                </a:cubicBezTo>
                <a:cubicBezTo>
                  <a:pt x="0" y="601"/>
                  <a:pt x="12" y="613"/>
                  <a:pt x="27" y="613"/>
                </a:cubicBezTo>
                <a:cubicBezTo>
                  <a:pt x="323" y="613"/>
                  <a:pt x="323" y="613"/>
                  <a:pt x="323" y="613"/>
                </a:cubicBezTo>
                <a:cubicBezTo>
                  <a:pt x="337" y="613"/>
                  <a:pt x="349" y="601"/>
                  <a:pt x="349" y="586"/>
                </a:cubicBezTo>
                <a:cubicBezTo>
                  <a:pt x="349" y="27"/>
                  <a:pt x="349" y="27"/>
                  <a:pt x="349" y="27"/>
                </a:cubicBezTo>
                <a:cubicBezTo>
                  <a:pt x="349" y="13"/>
                  <a:pt x="337" y="0"/>
                  <a:pt x="323" y="0"/>
                </a:cubicBezTo>
                <a:close/>
                <a:moveTo>
                  <a:pt x="323" y="75"/>
                </a:moveTo>
                <a:cubicBezTo>
                  <a:pt x="27" y="75"/>
                  <a:pt x="27" y="75"/>
                  <a:pt x="27" y="75"/>
                </a:cubicBezTo>
                <a:cubicBezTo>
                  <a:pt x="22" y="75"/>
                  <a:pt x="18" y="80"/>
                  <a:pt x="18" y="85"/>
                </a:cubicBezTo>
                <a:cubicBezTo>
                  <a:pt x="18" y="529"/>
                  <a:pt x="18" y="529"/>
                  <a:pt x="18" y="529"/>
                </a:cubicBezTo>
                <a:cubicBezTo>
                  <a:pt x="18" y="534"/>
                  <a:pt x="22" y="538"/>
                  <a:pt x="27" y="538"/>
                </a:cubicBezTo>
                <a:cubicBezTo>
                  <a:pt x="323" y="538"/>
                  <a:pt x="323" y="538"/>
                  <a:pt x="323" y="538"/>
                </a:cubicBezTo>
                <a:cubicBezTo>
                  <a:pt x="328" y="538"/>
                  <a:pt x="332" y="534"/>
                  <a:pt x="332" y="529"/>
                </a:cubicBezTo>
                <a:cubicBezTo>
                  <a:pt x="332" y="85"/>
                  <a:pt x="332" y="85"/>
                  <a:pt x="332" y="85"/>
                </a:cubicBezTo>
                <a:cubicBezTo>
                  <a:pt x="332" y="80"/>
                  <a:pt x="328" y="75"/>
                  <a:pt x="323" y="75"/>
                </a:cubicBezTo>
                <a:close/>
                <a:moveTo>
                  <a:pt x="175" y="27"/>
                </a:moveTo>
                <a:cubicBezTo>
                  <a:pt x="169" y="27"/>
                  <a:pt x="164" y="32"/>
                  <a:pt x="164" y="38"/>
                </a:cubicBezTo>
                <a:cubicBezTo>
                  <a:pt x="164" y="44"/>
                  <a:pt x="169" y="48"/>
                  <a:pt x="175" y="48"/>
                </a:cubicBezTo>
                <a:cubicBezTo>
                  <a:pt x="181" y="48"/>
                  <a:pt x="186" y="44"/>
                  <a:pt x="186" y="38"/>
                </a:cubicBezTo>
                <a:cubicBezTo>
                  <a:pt x="186" y="32"/>
                  <a:pt x="181" y="27"/>
                  <a:pt x="175" y="27"/>
                </a:cubicBezTo>
                <a:close/>
                <a:moveTo>
                  <a:pt x="202" y="561"/>
                </a:moveTo>
                <a:cubicBezTo>
                  <a:pt x="148" y="561"/>
                  <a:pt x="148" y="561"/>
                  <a:pt x="148" y="561"/>
                </a:cubicBezTo>
                <a:cubicBezTo>
                  <a:pt x="145" y="561"/>
                  <a:pt x="143" y="562"/>
                  <a:pt x="143" y="565"/>
                </a:cubicBezTo>
                <a:cubicBezTo>
                  <a:pt x="143" y="588"/>
                  <a:pt x="143" y="588"/>
                  <a:pt x="143" y="588"/>
                </a:cubicBezTo>
                <a:cubicBezTo>
                  <a:pt x="143" y="590"/>
                  <a:pt x="145" y="592"/>
                  <a:pt x="148" y="592"/>
                </a:cubicBezTo>
                <a:cubicBezTo>
                  <a:pt x="202" y="592"/>
                  <a:pt x="202" y="592"/>
                  <a:pt x="202" y="592"/>
                </a:cubicBezTo>
                <a:cubicBezTo>
                  <a:pt x="204" y="592"/>
                  <a:pt x="206" y="590"/>
                  <a:pt x="206" y="588"/>
                </a:cubicBezTo>
                <a:cubicBezTo>
                  <a:pt x="206" y="565"/>
                  <a:pt x="206" y="565"/>
                  <a:pt x="206" y="565"/>
                </a:cubicBezTo>
                <a:cubicBezTo>
                  <a:pt x="206" y="562"/>
                  <a:pt x="204" y="561"/>
                  <a:pt x="202" y="56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 bwMode="auto">
          <a:xfrm>
            <a:off x="6030364" y="3712834"/>
            <a:ext cx="174326" cy="1743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任意多边形 6"/>
          <p:cNvSpPr/>
          <p:nvPr>
            <p:custDataLst>
              <p:tags r:id="rId6"/>
            </p:custDataLst>
          </p:nvPr>
        </p:nvSpPr>
        <p:spPr bwMode="auto">
          <a:xfrm>
            <a:off x="5714399" y="3396868"/>
            <a:ext cx="806257" cy="806258"/>
          </a:xfrm>
          <a:custGeom>
            <a:avLst/>
            <a:gdLst>
              <a:gd name="T0" fmla="*/ 107 w 214"/>
              <a:gd name="T1" fmla="*/ 63 h 214"/>
              <a:gd name="T2" fmla="*/ 151 w 214"/>
              <a:gd name="T3" fmla="*/ 107 h 214"/>
              <a:gd name="T4" fmla="*/ 107 w 214"/>
              <a:gd name="T5" fmla="*/ 151 h 214"/>
              <a:gd name="T6" fmla="*/ 63 w 214"/>
              <a:gd name="T7" fmla="*/ 107 h 214"/>
              <a:gd name="T8" fmla="*/ 107 w 214"/>
              <a:gd name="T9" fmla="*/ 63 h 214"/>
              <a:gd name="T10" fmla="*/ 107 w 214"/>
              <a:gd name="T11" fmla="*/ 42 h 214"/>
              <a:gd name="T12" fmla="*/ 172 w 214"/>
              <a:gd name="T13" fmla="*/ 107 h 214"/>
              <a:gd name="T14" fmla="*/ 107 w 214"/>
              <a:gd name="T15" fmla="*/ 172 h 214"/>
              <a:gd name="T16" fmla="*/ 42 w 214"/>
              <a:gd name="T17" fmla="*/ 107 h 214"/>
              <a:gd name="T18" fmla="*/ 107 w 214"/>
              <a:gd name="T19" fmla="*/ 42 h 214"/>
              <a:gd name="T20" fmla="*/ 107 w 214"/>
              <a:gd name="T21" fmla="*/ 21 h 214"/>
              <a:gd name="T22" fmla="*/ 193 w 214"/>
              <a:gd name="T23" fmla="*/ 107 h 214"/>
              <a:gd name="T24" fmla="*/ 107 w 214"/>
              <a:gd name="T25" fmla="*/ 193 h 214"/>
              <a:gd name="T26" fmla="*/ 21 w 214"/>
              <a:gd name="T27" fmla="*/ 107 h 214"/>
              <a:gd name="T28" fmla="*/ 107 w 214"/>
              <a:gd name="T29" fmla="*/ 21 h 214"/>
              <a:gd name="T30" fmla="*/ 107 w 214"/>
              <a:gd name="T31" fmla="*/ 0 h 214"/>
              <a:gd name="T32" fmla="*/ 214 w 214"/>
              <a:gd name="T33" fmla="*/ 107 h 214"/>
              <a:gd name="T34" fmla="*/ 107 w 214"/>
              <a:gd name="T35" fmla="*/ 214 h 214"/>
              <a:gd name="T36" fmla="*/ 0 w 214"/>
              <a:gd name="T37" fmla="*/ 107 h 214"/>
              <a:gd name="T38" fmla="*/ 107 w 214"/>
              <a:gd name="T39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4" h="214">
                <a:moveTo>
                  <a:pt x="107" y="63"/>
                </a:moveTo>
                <a:cubicBezTo>
                  <a:pt x="131" y="63"/>
                  <a:pt x="151" y="83"/>
                  <a:pt x="151" y="107"/>
                </a:cubicBezTo>
                <a:cubicBezTo>
                  <a:pt x="151" y="131"/>
                  <a:pt x="131" y="151"/>
                  <a:pt x="107" y="151"/>
                </a:cubicBezTo>
                <a:cubicBezTo>
                  <a:pt x="83" y="151"/>
                  <a:pt x="63" y="131"/>
                  <a:pt x="63" y="107"/>
                </a:cubicBezTo>
                <a:cubicBezTo>
                  <a:pt x="63" y="83"/>
                  <a:pt x="83" y="63"/>
                  <a:pt x="107" y="63"/>
                </a:cubicBezTo>
                <a:close/>
                <a:moveTo>
                  <a:pt x="107" y="42"/>
                </a:moveTo>
                <a:cubicBezTo>
                  <a:pt x="143" y="42"/>
                  <a:pt x="172" y="71"/>
                  <a:pt x="172" y="107"/>
                </a:cubicBezTo>
                <a:cubicBezTo>
                  <a:pt x="172" y="143"/>
                  <a:pt x="143" y="172"/>
                  <a:pt x="107" y="172"/>
                </a:cubicBezTo>
                <a:cubicBezTo>
                  <a:pt x="71" y="172"/>
                  <a:pt x="42" y="143"/>
                  <a:pt x="42" y="107"/>
                </a:cubicBezTo>
                <a:cubicBezTo>
                  <a:pt x="42" y="71"/>
                  <a:pt x="71" y="42"/>
                  <a:pt x="107" y="42"/>
                </a:cubicBezTo>
                <a:close/>
                <a:moveTo>
                  <a:pt x="107" y="21"/>
                </a:moveTo>
                <a:cubicBezTo>
                  <a:pt x="154" y="21"/>
                  <a:pt x="193" y="59"/>
                  <a:pt x="193" y="107"/>
                </a:cubicBezTo>
                <a:cubicBezTo>
                  <a:pt x="193" y="154"/>
                  <a:pt x="154" y="193"/>
                  <a:pt x="107" y="193"/>
                </a:cubicBezTo>
                <a:cubicBezTo>
                  <a:pt x="59" y="193"/>
                  <a:pt x="21" y="154"/>
                  <a:pt x="21" y="107"/>
                </a:cubicBezTo>
                <a:cubicBezTo>
                  <a:pt x="21" y="59"/>
                  <a:pt x="59" y="21"/>
                  <a:pt x="107" y="21"/>
                </a:cubicBezTo>
                <a:close/>
                <a:moveTo>
                  <a:pt x="107" y="0"/>
                </a:moveTo>
                <a:cubicBezTo>
                  <a:pt x="166" y="0"/>
                  <a:pt x="214" y="48"/>
                  <a:pt x="214" y="107"/>
                </a:cubicBezTo>
                <a:cubicBezTo>
                  <a:pt x="214" y="166"/>
                  <a:pt x="166" y="214"/>
                  <a:pt x="107" y="214"/>
                </a:cubicBezTo>
                <a:cubicBezTo>
                  <a:pt x="48" y="214"/>
                  <a:pt x="0" y="166"/>
                  <a:pt x="0" y="107"/>
                </a:cubicBezTo>
                <a:cubicBezTo>
                  <a:pt x="0" y="48"/>
                  <a:pt x="48" y="0"/>
                  <a:pt x="1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37465" y="2596747"/>
            <a:ext cx="5419076" cy="1334660"/>
            <a:chOff x="-144780" y="2308454"/>
            <a:chExt cx="5562898" cy="1370082"/>
          </a:xfrm>
        </p:grpSpPr>
        <p:sp>
          <p:nvSpPr>
            <p:cNvPr id="21" name="任意多边形: 形状 20"/>
            <p:cNvSpPr/>
            <p:nvPr>
              <p:custDataLst>
                <p:tags r:id="rId16"/>
              </p:custDataLst>
            </p:nvPr>
          </p:nvSpPr>
          <p:spPr>
            <a:xfrm>
              <a:off x="-144780" y="2349095"/>
              <a:ext cx="5562898" cy="1329441"/>
            </a:xfrm>
            <a:custGeom>
              <a:avLst/>
              <a:gdLst>
                <a:gd name="connsiteX0" fmla="*/ 136763 w 5562898"/>
                <a:gd name="connsiteY0" fmla="*/ 0 h 1329441"/>
                <a:gd name="connsiteX1" fmla="*/ 4753047 w 5562898"/>
                <a:gd name="connsiteY1" fmla="*/ 0 h 1329441"/>
                <a:gd name="connsiteX2" fmla="*/ 4889810 w 5562898"/>
                <a:gd name="connsiteY2" fmla="*/ 136763 h 1329441"/>
                <a:gd name="connsiteX3" fmla="*/ 4889279 w 5562898"/>
                <a:gd name="connsiteY3" fmla="*/ 139392 h 1329441"/>
                <a:gd name="connsiteX4" fmla="*/ 4889809 w 5562898"/>
                <a:gd name="connsiteY4" fmla="*/ 142016 h 1329441"/>
                <a:gd name="connsiteX5" fmla="*/ 4889809 w 5562898"/>
                <a:gd name="connsiteY5" fmla="*/ 1055915 h 1329441"/>
                <a:gd name="connsiteX6" fmla="*/ 5562898 w 5562898"/>
                <a:gd name="connsiteY6" fmla="*/ 1055915 h 1329441"/>
                <a:gd name="connsiteX7" fmla="*/ 5562898 w 5562898"/>
                <a:gd name="connsiteY7" fmla="*/ 1329441 h 1329441"/>
                <a:gd name="connsiteX8" fmla="*/ 4753046 w 5562898"/>
                <a:gd name="connsiteY8" fmla="*/ 1329441 h 1329441"/>
                <a:gd name="connsiteX9" fmla="*/ 4616283 w 5562898"/>
                <a:gd name="connsiteY9" fmla="*/ 1192678 h 1329441"/>
                <a:gd name="connsiteX10" fmla="*/ 4616283 w 5562898"/>
                <a:gd name="connsiteY10" fmla="*/ 273526 h 1329441"/>
                <a:gd name="connsiteX11" fmla="*/ 136763 w 5562898"/>
                <a:gd name="connsiteY11" fmla="*/ 273526 h 1329441"/>
                <a:gd name="connsiteX12" fmla="*/ 0 w 5562898"/>
                <a:gd name="connsiteY12" fmla="*/ 136763 h 1329441"/>
                <a:gd name="connsiteX13" fmla="*/ 136763 w 5562898"/>
                <a:gd name="connsiteY13" fmla="*/ 0 h 132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62898" h="1329441">
                  <a:moveTo>
                    <a:pt x="136763" y="0"/>
                  </a:moveTo>
                  <a:lnTo>
                    <a:pt x="4753047" y="0"/>
                  </a:lnTo>
                  <a:cubicBezTo>
                    <a:pt x="4828579" y="0"/>
                    <a:pt x="4889810" y="61231"/>
                    <a:pt x="4889810" y="136763"/>
                  </a:cubicBezTo>
                  <a:lnTo>
                    <a:pt x="4889279" y="139392"/>
                  </a:lnTo>
                  <a:lnTo>
                    <a:pt x="4889809" y="142016"/>
                  </a:lnTo>
                  <a:lnTo>
                    <a:pt x="4889809" y="1055915"/>
                  </a:lnTo>
                  <a:lnTo>
                    <a:pt x="5562898" y="1055915"/>
                  </a:lnTo>
                  <a:lnTo>
                    <a:pt x="5562898" y="1329441"/>
                  </a:lnTo>
                  <a:lnTo>
                    <a:pt x="4753046" y="1329441"/>
                  </a:lnTo>
                  <a:cubicBezTo>
                    <a:pt x="4677514" y="1329441"/>
                    <a:pt x="4616283" y="1268210"/>
                    <a:pt x="4616283" y="1192678"/>
                  </a:cubicBezTo>
                  <a:lnTo>
                    <a:pt x="4616283" y="273526"/>
                  </a:lnTo>
                  <a:lnTo>
                    <a:pt x="136763" y="273526"/>
                  </a:lnTo>
                  <a:cubicBezTo>
                    <a:pt x="61231" y="273526"/>
                    <a:pt x="0" y="212295"/>
                    <a:pt x="0" y="136763"/>
                  </a:cubicBezTo>
                  <a:cubicBezTo>
                    <a:pt x="0" y="61231"/>
                    <a:pt x="61231" y="0"/>
                    <a:pt x="136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7"/>
              </p:custDataLst>
            </p:nvPr>
          </p:nvSpPr>
          <p:spPr>
            <a:xfrm>
              <a:off x="-144779" y="2349095"/>
              <a:ext cx="2230755" cy="273526"/>
            </a:xfrm>
            <a:custGeom>
              <a:avLst/>
              <a:gdLst>
                <a:gd name="connsiteX0" fmla="*/ 136763 w 2230755"/>
                <a:gd name="connsiteY0" fmla="*/ 0 h 273526"/>
                <a:gd name="connsiteX1" fmla="*/ 2230755 w 2230755"/>
                <a:gd name="connsiteY1" fmla="*/ 0 h 273526"/>
                <a:gd name="connsiteX2" fmla="*/ 2230755 w 2230755"/>
                <a:gd name="connsiteY2" fmla="*/ 273526 h 273526"/>
                <a:gd name="connsiteX3" fmla="*/ 136763 w 2230755"/>
                <a:gd name="connsiteY3" fmla="*/ 273526 h 273526"/>
                <a:gd name="connsiteX4" fmla="*/ 0 w 2230755"/>
                <a:gd name="connsiteY4" fmla="*/ 136763 h 273526"/>
                <a:gd name="connsiteX5" fmla="*/ 136763 w 2230755"/>
                <a:gd name="connsiteY5" fmla="*/ 0 h 27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0755" h="273526">
                  <a:moveTo>
                    <a:pt x="136763" y="0"/>
                  </a:moveTo>
                  <a:lnTo>
                    <a:pt x="2230755" y="0"/>
                  </a:lnTo>
                  <a:lnTo>
                    <a:pt x="2230755" y="273526"/>
                  </a:lnTo>
                  <a:lnTo>
                    <a:pt x="136763" y="273526"/>
                  </a:lnTo>
                  <a:cubicBezTo>
                    <a:pt x="61231" y="273526"/>
                    <a:pt x="0" y="212295"/>
                    <a:pt x="0" y="136763"/>
                  </a:cubicBezTo>
                  <a:cubicBezTo>
                    <a:pt x="0" y="61231"/>
                    <a:pt x="61231" y="0"/>
                    <a:pt x="13676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8"/>
              </p:custDataLst>
            </p:nvPr>
          </p:nvSpPr>
          <p:spPr>
            <a:xfrm>
              <a:off x="1930856" y="2308454"/>
              <a:ext cx="354807" cy="3548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9"/>
              </p:custDataLst>
            </p:nvPr>
          </p:nvSpPr>
          <p:spPr>
            <a:xfrm>
              <a:off x="1992599" y="2370197"/>
              <a:ext cx="231319" cy="2313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1" name="任意多边形: 形状 30"/>
          <p:cNvSpPr/>
          <p:nvPr>
            <p:custDataLst>
              <p:tags r:id="rId8"/>
            </p:custDataLst>
          </p:nvPr>
        </p:nvSpPr>
        <p:spPr>
          <a:xfrm flipH="1" flipV="1">
            <a:off x="8900521" y="4684490"/>
            <a:ext cx="3291622" cy="266454"/>
          </a:xfrm>
          <a:custGeom>
            <a:avLst/>
            <a:gdLst>
              <a:gd name="connsiteX0" fmla="*/ 3378981 w 3378981"/>
              <a:gd name="connsiteY0" fmla="*/ 273526 h 273526"/>
              <a:gd name="connsiteX1" fmla="*/ 136763 w 3378981"/>
              <a:gd name="connsiteY1" fmla="*/ 273526 h 273526"/>
              <a:gd name="connsiteX2" fmla="*/ 0 w 3378981"/>
              <a:gd name="connsiteY2" fmla="*/ 136763 h 273526"/>
              <a:gd name="connsiteX3" fmla="*/ 136763 w 3378981"/>
              <a:gd name="connsiteY3" fmla="*/ 0 h 273526"/>
              <a:gd name="connsiteX4" fmla="*/ 3378981 w 3378981"/>
              <a:gd name="connsiteY4" fmla="*/ 0 h 27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8981" h="273526">
                <a:moveTo>
                  <a:pt x="3378981" y="273526"/>
                </a:moveTo>
                <a:lnTo>
                  <a:pt x="136763" y="273526"/>
                </a:lnTo>
                <a:cubicBezTo>
                  <a:pt x="61231" y="273526"/>
                  <a:pt x="0" y="212295"/>
                  <a:pt x="0" y="136763"/>
                </a:cubicBezTo>
                <a:cubicBezTo>
                  <a:pt x="0" y="61231"/>
                  <a:pt x="61231" y="0"/>
                  <a:pt x="136763" y="0"/>
                </a:cubicBezTo>
                <a:lnTo>
                  <a:pt x="337898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8727704" y="4644899"/>
            <a:ext cx="345634" cy="345634"/>
            <a:chOff x="9902038" y="3501131"/>
            <a:chExt cx="354807" cy="354807"/>
          </a:xfrm>
        </p:grpSpPr>
        <p:sp>
          <p:nvSpPr>
            <p:cNvPr id="28" name="椭圆 27"/>
            <p:cNvSpPr/>
            <p:nvPr>
              <p:custDataLst>
                <p:tags r:id="rId14"/>
              </p:custDataLst>
            </p:nvPr>
          </p:nvSpPr>
          <p:spPr>
            <a:xfrm flipH="1" flipV="1">
              <a:off x="9902038" y="3501131"/>
              <a:ext cx="354807" cy="354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15"/>
              </p:custDataLst>
            </p:nvPr>
          </p:nvSpPr>
          <p:spPr>
            <a:xfrm flipH="1" flipV="1">
              <a:off x="9963783" y="3562876"/>
              <a:ext cx="231319" cy="2313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815988" y="3103980"/>
            <a:ext cx="2532435" cy="419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静态建模</a:t>
            </a: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654050" y="3522345"/>
            <a:ext cx="3469640" cy="140779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>
              <a:lnSpc>
                <a:spcPct val="120000"/>
              </a:lnSpc>
            </a:pPr>
            <a:r>
              <a:rPr lang="zh-CN" altLang="en-US" spc="15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强调超文本的结构，引入特定的模型符号，基于超文本概念，表示对象之间的访问导航关系，用导航类图表示</a:t>
            </a: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7970447" y="2882277"/>
            <a:ext cx="2532435" cy="41924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动态建模</a:t>
            </a:r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8023860" y="3308350"/>
            <a:ext cx="2683510" cy="133604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20000"/>
              </a:lnSpc>
            </a:pPr>
            <a:r>
              <a:rPr lang="zh-CN" altLang="en-US" sz="1600" spc="15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添加导航和方向性帮助，强调超文本和访问模，通过访问结构进行精化，采用访问模型表示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animBg="1"/>
      <p:bldP spid="4" grpId="0" animBg="1"/>
      <p:bldP spid="5" grpId="0" animBg="1"/>
      <p:bldP spid="6" grpId="0" animBg="1"/>
      <p:bldP spid="31" grpId="0" animBg="1"/>
      <p:bldP spid="20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 rot="18816763">
            <a:off x="1003675" y="4194895"/>
            <a:ext cx="6883818" cy="1103085"/>
          </a:xfrm>
          <a:custGeom>
            <a:avLst/>
            <a:gdLst>
              <a:gd name="connsiteX0" fmla="*/ 6883818 w 6883818"/>
              <a:gd name="connsiteY0" fmla="*/ 0 h 1103085"/>
              <a:gd name="connsiteX1" fmla="*/ 6883818 w 6883818"/>
              <a:gd name="connsiteY1" fmla="*/ 1103085 h 1103085"/>
              <a:gd name="connsiteX2" fmla="*/ 1050921 w 6883818"/>
              <a:gd name="connsiteY2" fmla="*/ 1103085 h 1103085"/>
              <a:gd name="connsiteX3" fmla="*/ 0 w 6883818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818" h="1103085">
                <a:moveTo>
                  <a:pt x="6883818" y="0"/>
                </a:moveTo>
                <a:lnTo>
                  <a:pt x="6883818" y="1103085"/>
                </a:lnTo>
                <a:lnTo>
                  <a:pt x="1050921" y="1103085"/>
                </a:lnTo>
                <a:lnTo>
                  <a:pt x="0" y="0"/>
                </a:lnTo>
                <a:close/>
              </a:path>
            </a:pathLst>
          </a:custGeom>
          <a:solidFill>
            <a:srgbClr val="40A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sym typeface="+mn-lt"/>
              </a:rPr>
              <a:t>Web</a:t>
            </a:r>
            <a:r>
              <a:rPr lang="zh-CN" altLang="en-US" sz="2000" b="1" dirty="0">
                <a:solidFill>
                  <a:schemeClr val="bg1"/>
                </a:solidFill>
                <a:sym typeface="+mn-lt"/>
              </a:rPr>
              <a:t>应用建模</a:t>
            </a:r>
          </a:p>
        </p:txBody>
      </p:sp>
      <p:sp>
        <p:nvSpPr>
          <p:cNvPr id="14" name="任意多边形 13"/>
          <p:cNvSpPr/>
          <p:nvPr>
            <p:custDataLst>
              <p:tags r:id="rId3"/>
            </p:custDataLst>
          </p:nvPr>
        </p:nvSpPr>
        <p:spPr>
          <a:xfrm rot="18816763">
            <a:off x="5099716" y="4194896"/>
            <a:ext cx="6883819" cy="1103085"/>
          </a:xfrm>
          <a:custGeom>
            <a:avLst/>
            <a:gdLst>
              <a:gd name="connsiteX0" fmla="*/ 6883819 w 6883819"/>
              <a:gd name="connsiteY0" fmla="*/ 0 h 1103085"/>
              <a:gd name="connsiteX1" fmla="*/ 6883818 w 6883819"/>
              <a:gd name="connsiteY1" fmla="*/ 1103085 h 1103085"/>
              <a:gd name="connsiteX2" fmla="*/ 1050921 w 6883819"/>
              <a:gd name="connsiteY2" fmla="*/ 1103085 h 1103085"/>
              <a:gd name="connsiteX3" fmla="*/ 0 w 6883819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819" h="1103085">
                <a:moveTo>
                  <a:pt x="6883819" y="0"/>
                </a:moveTo>
                <a:lnTo>
                  <a:pt x="6883818" y="1103085"/>
                </a:lnTo>
                <a:lnTo>
                  <a:pt x="1050921" y="11030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sym typeface="+mn-lt"/>
              </a:rPr>
              <a:t>Web</a:t>
            </a:r>
            <a:r>
              <a:rPr lang="zh-CN" altLang="en-US" sz="2000" b="1" dirty="0">
                <a:solidFill>
                  <a:schemeClr val="bg1"/>
                </a:solidFill>
                <a:sym typeface="+mn-lt"/>
              </a:rPr>
              <a:t>应用设计</a:t>
            </a:r>
          </a:p>
        </p:txBody>
      </p:sp>
      <p:sp>
        <p:nvSpPr>
          <p:cNvPr id="33" name="任意多边形 32"/>
          <p:cNvSpPr/>
          <p:nvPr>
            <p:custDataLst>
              <p:tags r:id="rId4"/>
            </p:custDataLst>
          </p:nvPr>
        </p:nvSpPr>
        <p:spPr>
          <a:xfrm rot="18816763">
            <a:off x="1242444" y="1657989"/>
            <a:ext cx="7154447" cy="1103085"/>
          </a:xfrm>
          <a:custGeom>
            <a:avLst/>
            <a:gdLst>
              <a:gd name="connsiteX0" fmla="*/ 7154447 w 7154447"/>
              <a:gd name="connsiteY0" fmla="*/ 1103085 h 1103085"/>
              <a:gd name="connsiteX1" fmla="*/ 0 w 7154447"/>
              <a:gd name="connsiteY1" fmla="*/ 1103085 h 1103085"/>
              <a:gd name="connsiteX2" fmla="*/ 0 w 7154447"/>
              <a:gd name="connsiteY2" fmla="*/ 0 h 1103085"/>
              <a:gd name="connsiteX3" fmla="*/ 6103525 w 7154447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5">
                <a:moveTo>
                  <a:pt x="7154447" y="1103085"/>
                </a:moveTo>
                <a:lnTo>
                  <a:pt x="0" y="1103085"/>
                </a:lnTo>
                <a:lnTo>
                  <a:pt x="0" y="0"/>
                </a:lnTo>
                <a:lnTo>
                  <a:pt x="61035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sym typeface="+mn-lt"/>
              </a:rPr>
              <a:t>项目背景</a:t>
            </a:r>
          </a:p>
        </p:txBody>
      </p:sp>
      <p:sp>
        <p:nvSpPr>
          <p:cNvPr id="32" name="任意多边形 31"/>
          <p:cNvSpPr/>
          <p:nvPr>
            <p:custDataLst>
              <p:tags r:id="rId5"/>
            </p:custDataLst>
          </p:nvPr>
        </p:nvSpPr>
        <p:spPr>
          <a:xfrm rot="18816763">
            <a:off x="5345347" y="1657991"/>
            <a:ext cx="7154447" cy="1103086"/>
          </a:xfrm>
          <a:custGeom>
            <a:avLst/>
            <a:gdLst>
              <a:gd name="connsiteX0" fmla="*/ 7154447 w 7154447"/>
              <a:gd name="connsiteY0" fmla="*/ 1103086 h 1103086"/>
              <a:gd name="connsiteX1" fmla="*/ 0 w 7154447"/>
              <a:gd name="connsiteY1" fmla="*/ 1103086 h 1103086"/>
              <a:gd name="connsiteX2" fmla="*/ 0 w 7154447"/>
              <a:gd name="connsiteY2" fmla="*/ 0 h 1103086"/>
              <a:gd name="connsiteX3" fmla="*/ 6103526 w 7154447"/>
              <a:gd name="connsiteY3" fmla="*/ 1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6">
                <a:moveTo>
                  <a:pt x="7154447" y="1103086"/>
                </a:moveTo>
                <a:lnTo>
                  <a:pt x="0" y="1103086"/>
                </a:lnTo>
                <a:lnTo>
                  <a:pt x="0" y="0"/>
                </a:lnTo>
                <a:lnTo>
                  <a:pt x="6103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828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sym typeface="+mn-lt"/>
              </a:rPr>
              <a:t>Web</a:t>
            </a:r>
            <a:r>
              <a:rPr lang="zh-CN" altLang="en-US" sz="2000" b="1" dirty="0">
                <a:solidFill>
                  <a:schemeClr val="bg1"/>
                </a:solidFill>
                <a:sym typeface="+mn-lt"/>
              </a:rPr>
              <a:t>应用架构设计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55" y="271620"/>
            <a:ext cx="1951548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sym typeface="+mn-lt"/>
              </a:rPr>
              <a:t>Content</a:t>
            </a: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2029577" y="173131"/>
            <a:ext cx="1122423" cy="781752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目 录</a:t>
            </a:r>
          </a:p>
        </p:txBody>
      </p:sp>
      <p:sp>
        <p:nvSpPr>
          <p:cNvPr id="10" name="任意多边形 32">
            <a:extLst>
              <a:ext uri="{FF2B5EF4-FFF2-40B4-BE49-F238E27FC236}">
                <a16:creationId xmlns:a16="http://schemas.microsoft.com/office/drawing/2014/main" id="{8E0C4998-BC1E-41C2-9FD2-43707127ED3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8816763">
            <a:off x="-710399" y="1657990"/>
            <a:ext cx="7154447" cy="1103085"/>
          </a:xfrm>
          <a:custGeom>
            <a:avLst/>
            <a:gdLst>
              <a:gd name="connsiteX0" fmla="*/ 7154447 w 7154447"/>
              <a:gd name="connsiteY0" fmla="*/ 1103085 h 1103085"/>
              <a:gd name="connsiteX1" fmla="*/ 0 w 7154447"/>
              <a:gd name="connsiteY1" fmla="*/ 1103085 h 1103085"/>
              <a:gd name="connsiteX2" fmla="*/ 0 w 7154447"/>
              <a:gd name="connsiteY2" fmla="*/ 0 h 1103085"/>
              <a:gd name="connsiteX3" fmla="*/ 6103525 w 7154447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5">
                <a:moveTo>
                  <a:pt x="7154447" y="1103085"/>
                </a:moveTo>
                <a:lnTo>
                  <a:pt x="0" y="1103085"/>
                </a:lnTo>
                <a:lnTo>
                  <a:pt x="0" y="0"/>
                </a:lnTo>
                <a:lnTo>
                  <a:pt x="6103525" y="0"/>
                </a:lnTo>
                <a:close/>
              </a:path>
            </a:pathLst>
          </a:custGeom>
          <a:solidFill>
            <a:srgbClr val="40A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sym typeface="+mn-lt"/>
              </a:rPr>
              <a:t>引入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33" grpId="0" animBg="1"/>
      <p:bldP spid="33" grpId="1" animBg="1"/>
      <p:bldP spid="32" grpId="0" animBg="1"/>
      <p:bldP spid="32" grpId="1" animBg="1"/>
      <p:bldP spid="9" grpId="0" animBg="1"/>
      <p:bldP spid="8" grpId="0"/>
      <p:bldP spid="10" grpId="0" animBg="1"/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92809" y="327807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3.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超文本建模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超文本结构模型</a:t>
            </a: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602740"/>
            <a:ext cx="9246235" cy="4543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22959" y="327807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3.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超文本建模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超文本访问模型</a:t>
            </a:r>
          </a:p>
        </p:txBody>
      </p:sp>
      <p:pic>
        <p:nvPicPr>
          <p:cNvPr id="3" name="图片 2" descr="超文本建模"/>
          <p:cNvPicPr>
            <a:picLocks noChangeAspect="1"/>
          </p:cNvPicPr>
          <p:nvPr/>
        </p:nvPicPr>
        <p:blipFill>
          <a:blip r:embed="rId5"/>
          <a:srcRect t="5300" b="5878"/>
          <a:stretch>
            <a:fillRect/>
          </a:stretch>
        </p:blipFill>
        <p:spPr>
          <a:xfrm>
            <a:off x="1860550" y="1449705"/>
            <a:ext cx="7964805" cy="50063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4"/>
          <p:cNvSpPr txBox="1"/>
          <p:nvPr>
            <p:custDataLst>
              <p:tags r:id="rId2"/>
            </p:custDataLst>
          </p:nvPr>
        </p:nvSpPr>
        <p:spPr>
          <a:xfrm>
            <a:off x="2065254" y="382036"/>
            <a:ext cx="9408696" cy="7665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 anchorCtr="0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4.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适应性建模</a:t>
            </a:r>
            <a:endParaRPr lang="zh-CN" altLang="en-US" sz="4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" name="弧形 2"/>
          <p:cNvSpPr/>
          <p:nvPr>
            <p:custDataLst>
              <p:tags r:id="rId3"/>
            </p:custDataLst>
          </p:nvPr>
        </p:nvSpPr>
        <p:spPr>
          <a:xfrm rot="4727359">
            <a:off x="8873015" y="3321399"/>
            <a:ext cx="2074862" cy="2074863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5" name="弧形 4"/>
          <p:cNvSpPr/>
          <p:nvPr>
            <p:custDataLst>
              <p:tags r:id="rId4"/>
            </p:custDataLst>
          </p:nvPr>
        </p:nvSpPr>
        <p:spPr>
          <a:xfrm rot="14755400">
            <a:off x="6809264" y="3159474"/>
            <a:ext cx="2074862" cy="2074863"/>
          </a:xfrm>
          <a:prstGeom prst="arc">
            <a:avLst>
              <a:gd name="adj1" fmla="val 6817764"/>
              <a:gd name="adj2" fmla="val 0"/>
            </a:avLst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7390289" y="2535587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9147652" y="497875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3" name="KSO_Shape"/>
          <p:cNvSpPr/>
          <p:nvPr>
            <p:custDataLst>
              <p:tags r:id="rId7"/>
            </p:custDataLst>
          </p:nvPr>
        </p:nvSpPr>
        <p:spPr>
          <a:xfrm>
            <a:off x="7595077" y="2803874"/>
            <a:ext cx="503237" cy="381000"/>
          </a:xfrm>
          <a:custGeom>
            <a:avLst/>
            <a:gdLst>
              <a:gd name="connsiteX0" fmla="*/ 367281 w 529316"/>
              <a:gd name="connsiteY0" fmla="*/ 196274 h 401026"/>
              <a:gd name="connsiteX1" fmla="*/ 355293 w 529316"/>
              <a:gd name="connsiteY1" fmla="*/ 208263 h 401026"/>
              <a:gd name="connsiteX2" fmla="*/ 465090 w 529316"/>
              <a:gd name="connsiteY2" fmla="*/ 318060 h 401026"/>
              <a:gd name="connsiteX3" fmla="*/ 466739 w 529316"/>
              <a:gd name="connsiteY3" fmla="*/ 320716 h 401026"/>
              <a:gd name="connsiteX4" fmla="*/ 491723 w 529316"/>
              <a:gd name="connsiteY4" fmla="*/ 320716 h 401026"/>
              <a:gd name="connsiteX5" fmla="*/ 162035 w 529316"/>
              <a:gd name="connsiteY5" fmla="*/ 196274 h 401026"/>
              <a:gd name="connsiteX6" fmla="*/ 37593 w 529316"/>
              <a:gd name="connsiteY6" fmla="*/ 320716 h 401026"/>
              <a:gd name="connsiteX7" fmla="*/ 62577 w 529316"/>
              <a:gd name="connsiteY7" fmla="*/ 320716 h 401026"/>
              <a:gd name="connsiteX8" fmla="*/ 64225 w 529316"/>
              <a:gd name="connsiteY8" fmla="*/ 318061 h 401026"/>
              <a:gd name="connsiteX9" fmla="*/ 174023 w 529316"/>
              <a:gd name="connsiteY9" fmla="*/ 208263 h 401026"/>
              <a:gd name="connsiteX10" fmla="*/ 46349 w 529316"/>
              <a:gd name="connsiteY10" fmla="*/ 80311 h 401026"/>
              <a:gd name="connsiteX11" fmla="*/ 222791 w 529316"/>
              <a:gd name="connsiteY11" fmla="*/ 256753 h 401026"/>
              <a:gd name="connsiteX12" fmla="*/ 263500 w 529316"/>
              <a:gd name="connsiteY12" fmla="*/ 273616 h 401026"/>
              <a:gd name="connsiteX13" fmla="*/ 264659 w 529316"/>
              <a:gd name="connsiteY13" fmla="*/ 273504 h 401026"/>
              <a:gd name="connsiteX14" fmla="*/ 306525 w 529316"/>
              <a:gd name="connsiteY14" fmla="*/ 256753 h 401026"/>
              <a:gd name="connsiteX15" fmla="*/ 482968 w 529316"/>
              <a:gd name="connsiteY15" fmla="*/ 80311 h 401026"/>
              <a:gd name="connsiteX16" fmla="*/ 458990 w 529316"/>
              <a:gd name="connsiteY16" fmla="*/ 80311 h 401026"/>
              <a:gd name="connsiteX17" fmla="*/ 300904 w 529316"/>
              <a:gd name="connsiteY17" fmla="*/ 238397 h 401026"/>
              <a:gd name="connsiteX18" fmla="*/ 264659 w 529316"/>
              <a:gd name="connsiteY18" fmla="*/ 252899 h 401026"/>
              <a:gd name="connsiteX19" fmla="*/ 263656 w 529316"/>
              <a:gd name="connsiteY19" fmla="*/ 252995 h 401026"/>
              <a:gd name="connsiteX20" fmla="*/ 228412 w 529316"/>
              <a:gd name="connsiteY20" fmla="*/ 238397 h 401026"/>
              <a:gd name="connsiteX21" fmla="*/ 70326 w 529316"/>
              <a:gd name="connsiteY21" fmla="*/ 80311 h 401026"/>
              <a:gd name="connsiteX22" fmla="*/ 92015 w 529316"/>
              <a:gd name="connsiteY22" fmla="*/ 0 h 401026"/>
              <a:gd name="connsiteX23" fmla="*/ 437301 w 529316"/>
              <a:gd name="connsiteY23" fmla="*/ 0 h 401026"/>
              <a:gd name="connsiteX24" fmla="*/ 529316 w 529316"/>
              <a:gd name="connsiteY24" fmla="*/ 92015 h 401026"/>
              <a:gd name="connsiteX25" fmla="*/ 529316 w 529316"/>
              <a:gd name="connsiteY25" fmla="*/ 309011 h 401026"/>
              <a:gd name="connsiteX26" fmla="*/ 437301 w 529316"/>
              <a:gd name="connsiteY26" fmla="*/ 401026 h 401026"/>
              <a:gd name="connsiteX27" fmla="*/ 92015 w 529316"/>
              <a:gd name="connsiteY27" fmla="*/ 401026 h 401026"/>
              <a:gd name="connsiteX28" fmla="*/ 0 w 529316"/>
              <a:gd name="connsiteY28" fmla="*/ 309011 h 401026"/>
              <a:gd name="connsiteX29" fmla="*/ 0 w 529316"/>
              <a:gd name="connsiteY29" fmla="*/ 92015 h 401026"/>
              <a:gd name="connsiteX30" fmla="*/ 92015 w 529316"/>
              <a:gd name="connsiteY30" fmla="*/ 0 h 40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372" name="Freeform 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9411177" y="5242275"/>
            <a:ext cx="385762" cy="385762"/>
          </a:xfrm>
          <a:custGeom>
            <a:avLst/>
            <a:gdLst>
              <a:gd name="T0" fmla="*/ 367194 w 2073"/>
              <a:gd name="T1" fmla="*/ 119668 h 2073"/>
              <a:gd name="T2" fmla="*/ 350444 w 2073"/>
              <a:gd name="T3" fmla="*/ 136604 h 2073"/>
              <a:gd name="T4" fmla="*/ 249201 w 2073"/>
              <a:gd name="T5" fmla="*/ 35547 h 2073"/>
              <a:gd name="T6" fmla="*/ 266137 w 2073"/>
              <a:gd name="T7" fmla="*/ 18611 h 2073"/>
              <a:gd name="T8" fmla="*/ 333508 w 2073"/>
              <a:gd name="T9" fmla="*/ 18611 h 2073"/>
              <a:gd name="T10" fmla="*/ 367194 w 2073"/>
              <a:gd name="T11" fmla="*/ 52297 h 2073"/>
              <a:gd name="T12" fmla="*/ 367194 w 2073"/>
              <a:gd name="T13" fmla="*/ 119668 h 2073"/>
              <a:gd name="T14" fmla="*/ 131393 w 2073"/>
              <a:gd name="T15" fmla="*/ 321783 h 2073"/>
              <a:gd name="T16" fmla="*/ 131393 w 2073"/>
              <a:gd name="T17" fmla="*/ 338719 h 2073"/>
              <a:gd name="T18" fmla="*/ 148143 w 2073"/>
              <a:gd name="T19" fmla="*/ 338719 h 2073"/>
              <a:gd name="T20" fmla="*/ 333508 w 2073"/>
              <a:gd name="T21" fmla="*/ 153354 h 2073"/>
              <a:gd name="T22" fmla="*/ 316572 w 2073"/>
              <a:gd name="T23" fmla="*/ 136604 h 2073"/>
              <a:gd name="T24" fmla="*/ 131393 w 2073"/>
              <a:gd name="T25" fmla="*/ 321783 h 2073"/>
              <a:gd name="T26" fmla="*/ 47086 w 2073"/>
              <a:gd name="T27" fmla="*/ 237662 h 2073"/>
              <a:gd name="T28" fmla="*/ 47086 w 2073"/>
              <a:gd name="T29" fmla="*/ 254412 h 2073"/>
              <a:gd name="T30" fmla="*/ 64022 w 2073"/>
              <a:gd name="T31" fmla="*/ 254412 h 2073"/>
              <a:gd name="T32" fmla="*/ 249201 w 2073"/>
              <a:gd name="T33" fmla="*/ 69233 h 2073"/>
              <a:gd name="T34" fmla="*/ 232451 w 2073"/>
              <a:gd name="T35" fmla="*/ 52297 h 2073"/>
              <a:gd name="T36" fmla="*/ 47086 w 2073"/>
              <a:gd name="T37" fmla="*/ 237662 h 2073"/>
              <a:gd name="T38" fmla="*/ 266137 w 2073"/>
              <a:gd name="T39" fmla="*/ 85983 h 2073"/>
              <a:gd name="T40" fmla="*/ 80772 w 2073"/>
              <a:gd name="T41" fmla="*/ 271348 h 2073"/>
              <a:gd name="T42" fmla="*/ 80772 w 2073"/>
              <a:gd name="T43" fmla="*/ 305033 h 2073"/>
              <a:gd name="T44" fmla="*/ 114457 w 2073"/>
              <a:gd name="T45" fmla="*/ 304847 h 2073"/>
              <a:gd name="T46" fmla="*/ 299822 w 2073"/>
              <a:gd name="T47" fmla="*/ 119668 h 2073"/>
              <a:gd name="T48" fmla="*/ 266137 w 2073"/>
              <a:gd name="T49" fmla="*/ 85983 h 2073"/>
              <a:gd name="T50" fmla="*/ 114457 w 2073"/>
              <a:gd name="T51" fmla="*/ 355469 h 2073"/>
              <a:gd name="T52" fmla="*/ 104966 w 2073"/>
              <a:gd name="T53" fmla="*/ 334997 h 2073"/>
              <a:gd name="T54" fmla="*/ 97707 w 2073"/>
              <a:gd name="T55" fmla="*/ 335742 h 2073"/>
              <a:gd name="T56" fmla="*/ 64022 w 2073"/>
              <a:gd name="T57" fmla="*/ 321783 h 2073"/>
              <a:gd name="T58" fmla="*/ 50063 w 2073"/>
              <a:gd name="T59" fmla="*/ 288098 h 2073"/>
              <a:gd name="T60" fmla="*/ 50622 w 2073"/>
              <a:gd name="T61" fmla="*/ 281211 h 2073"/>
              <a:gd name="T62" fmla="*/ 30336 w 2073"/>
              <a:gd name="T63" fmla="*/ 271348 h 2073"/>
              <a:gd name="T64" fmla="*/ 29033 w 2073"/>
              <a:gd name="T65" fmla="*/ 269487 h 2073"/>
              <a:gd name="T66" fmla="*/ 0 w 2073"/>
              <a:gd name="T67" fmla="*/ 385805 h 2073"/>
              <a:gd name="T68" fmla="*/ 116132 w 2073"/>
              <a:gd name="T69" fmla="*/ 356772 h 2073"/>
              <a:gd name="T70" fmla="*/ 114457 w 2073"/>
              <a:gd name="T71" fmla="*/ 355469 h 207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73" h="2073">
                <a:moveTo>
                  <a:pt x="1973" y="643"/>
                </a:moveTo>
                <a:cubicBezTo>
                  <a:pt x="1883" y="734"/>
                  <a:pt x="1883" y="734"/>
                  <a:pt x="1883" y="734"/>
                </a:cubicBezTo>
                <a:cubicBezTo>
                  <a:pt x="1339" y="191"/>
                  <a:pt x="1339" y="191"/>
                  <a:pt x="1339" y="191"/>
                </a:cubicBezTo>
                <a:cubicBezTo>
                  <a:pt x="1430" y="100"/>
                  <a:pt x="1430" y="100"/>
                  <a:pt x="1430" y="100"/>
                </a:cubicBezTo>
                <a:cubicBezTo>
                  <a:pt x="1530" y="0"/>
                  <a:pt x="1692" y="0"/>
                  <a:pt x="1792" y="100"/>
                </a:cubicBezTo>
                <a:cubicBezTo>
                  <a:pt x="1973" y="281"/>
                  <a:pt x="1973" y="281"/>
                  <a:pt x="1973" y="281"/>
                </a:cubicBezTo>
                <a:cubicBezTo>
                  <a:pt x="2073" y="381"/>
                  <a:pt x="2073" y="543"/>
                  <a:pt x="1973" y="643"/>
                </a:cubicBezTo>
                <a:close/>
                <a:moveTo>
                  <a:pt x="706" y="1729"/>
                </a:moveTo>
                <a:cubicBezTo>
                  <a:pt x="681" y="1754"/>
                  <a:pt x="681" y="1795"/>
                  <a:pt x="706" y="1820"/>
                </a:cubicBezTo>
                <a:cubicBezTo>
                  <a:pt x="731" y="1845"/>
                  <a:pt x="771" y="1845"/>
                  <a:pt x="796" y="1820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01" y="734"/>
                  <a:pt x="1701" y="734"/>
                  <a:pt x="1701" y="734"/>
                </a:cubicBezTo>
                <a:lnTo>
                  <a:pt x="706" y="1729"/>
                </a:lnTo>
                <a:close/>
                <a:moveTo>
                  <a:pt x="253" y="1277"/>
                </a:moveTo>
                <a:cubicBezTo>
                  <a:pt x="228" y="1302"/>
                  <a:pt x="228" y="1342"/>
                  <a:pt x="253" y="1367"/>
                </a:cubicBezTo>
                <a:cubicBezTo>
                  <a:pt x="278" y="1392"/>
                  <a:pt x="319" y="1392"/>
                  <a:pt x="344" y="1367"/>
                </a:cubicBezTo>
                <a:cubicBezTo>
                  <a:pt x="1339" y="372"/>
                  <a:pt x="1339" y="372"/>
                  <a:pt x="1339" y="372"/>
                </a:cubicBezTo>
                <a:cubicBezTo>
                  <a:pt x="1249" y="281"/>
                  <a:pt x="1249" y="281"/>
                  <a:pt x="1249" y="281"/>
                </a:cubicBezTo>
                <a:lnTo>
                  <a:pt x="253" y="1277"/>
                </a:lnTo>
                <a:close/>
                <a:moveTo>
                  <a:pt x="1430" y="462"/>
                </a:moveTo>
                <a:cubicBezTo>
                  <a:pt x="434" y="1458"/>
                  <a:pt x="434" y="1458"/>
                  <a:pt x="434" y="1458"/>
                </a:cubicBezTo>
                <a:cubicBezTo>
                  <a:pt x="384" y="1507"/>
                  <a:pt x="384" y="1589"/>
                  <a:pt x="434" y="1639"/>
                </a:cubicBezTo>
                <a:cubicBezTo>
                  <a:pt x="484" y="1689"/>
                  <a:pt x="565" y="1689"/>
                  <a:pt x="615" y="1638"/>
                </a:cubicBezTo>
                <a:cubicBezTo>
                  <a:pt x="1611" y="643"/>
                  <a:pt x="1611" y="643"/>
                  <a:pt x="1611" y="643"/>
                </a:cubicBezTo>
                <a:lnTo>
                  <a:pt x="1430" y="462"/>
                </a:lnTo>
                <a:close/>
                <a:moveTo>
                  <a:pt x="615" y="1910"/>
                </a:moveTo>
                <a:cubicBezTo>
                  <a:pt x="584" y="1879"/>
                  <a:pt x="570" y="1840"/>
                  <a:pt x="564" y="1800"/>
                </a:cubicBezTo>
                <a:cubicBezTo>
                  <a:pt x="551" y="1802"/>
                  <a:pt x="538" y="1804"/>
                  <a:pt x="525" y="1804"/>
                </a:cubicBezTo>
                <a:cubicBezTo>
                  <a:pt x="456" y="1804"/>
                  <a:pt x="392" y="1777"/>
                  <a:pt x="344" y="1729"/>
                </a:cubicBezTo>
                <a:cubicBezTo>
                  <a:pt x="295" y="1681"/>
                  <a:pt x="269" y="1617"/>
                  <a:pt x="269" y="1548"/>
                </a:cubicBezTo>
                <a:cubicBezTo>
                  <a:pt x="269" y="1536"/>
                  <a:pt x="271" y="1524"/>
                  <a:pt x="272" y="1511"/>
                </a:cubicBezTo>
                <a:cubicBezTo>
                  <a:pt x="231" y="1506"/>
                  <a:pt x="193" y="1488"/>
                  <a:pt x="163" y="1458"/>
                </a:cubicBezTo>
                <a:cubicBezTo>
                  <a:pt x="160" y="1455"/>
                  <a:pt x="159" y="1451"/>
                  <a:pt x="156" y="1448"/>
                </a:cubicBezTo>
                <a:cubicBezTo>
                  <a:pt x="0" y="2073"/>
                  <a:pt x="0" y="2073"/>
                  <a:pt x="0" y="2073"/>
                </a:cubicBezTo>
                <a:cubicBezTo>
                  <a:pt x="624" y="1917"/>
                  <a:pt x="624" y="1917"/>
                  <a:pt x="624" y="1917"/>
                </a:cubicBezTo>
                <a:cubicBezTo>
                  <a:pt x="621" y="1914"/>
                  <a:pt x="618" y="1912"/>
                  <a:pt x="615" y="1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1281589" y="2456498"/>
            <a:ext cx="398463" cy="3984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1281589" y="4598939"/>
            <a:ext cx="398463" cy="4000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832713" y="2091528"/>
            <a:ext cx="4202372" cy="54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 anchorCtr="0">
            <a:normAutofit/>
          </a:bodyPr>
          <a:lstStyle>
            <a:defPPr>
              <a:defRPr lang="zh-CN"/>
            </a:defPPr>
            <a:lvl1pPr eaLnBrk="1" hangingPunct="1">
              <a:defRPr>
                <a:solidFill>
                  <a:srgbClr val="45BF67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静态建模</a:t>
            </a: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832715" y="2655729"/>
            <a:ext cx="4202372" cy="12088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>
                    <a:lumMod val="75000"/>
                  </a:schemeClr>
                </a:solidFill>
                <a:latin typeface="+mn-lt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  <a:ea typeface="+mn-ea"/>
              </a:rPr>
              <a:t>静态适应</a:t>
            </a:r>
          </a:p>
          <a:p>
            <a:r>
              <a:rPr lang="zh-CN" altLang="en-US" dirty="0">
                <a:solidFill>
                  <a:srgbClr val="FFFFFF"/>
                </a:solidFill>
                <a:ea typeface="+mn-ea"/>
              </a:rPr>
              <a:t>根据上下文信息的各种不同变化集，创建面向结果的不同模型或模型变换</a:t>
            </a: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832713" y="4284660"/>
            <a:ext cx="4202372" cy="54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 anchorCtr="0">
            <a:normAutofit/>
          </a:bodyPr>
          <a:lstStyle>
            <a:defPPr>
              <a:defRPr lang="zh-CN"/>
            </a:defPPr>
            <a:lvl1pPr eaLnBrk="1" hangingPunct="1">
              <a:defRPr>
                <a:solidFill>
                  <a:srgbClr val="45BF67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动态建模</a:t>
            </a:r>
          </a:p>
        </p:txBody>
      </p:sp>
      <p:sp>
        <p:nvSpPr>
          <p:cNvPr id="24" name="文本框 23"/>
          <p:cNvSpPr txBox="1"/>
          <p:nvPr>
            <p:custDataLst>
              <p:tags r:id="rId14"/>
            </p:custDataLst>
          </p:nvPr>
        </p:nvSpPr>
        <p:spPr>
          <a:xfrm>
            <a:off x="1832715" y="4848861"/>
            <a:ext cx="4202372" cy="120888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>
                    <a:lumMod val="75000"/>
                  </a:schemeClr>
                </a:solidFill>
                <a:latin typeface="+mn-lt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  <a:ea typeface="+mn-ea"/>
              </a:rPr>
              <a:t>动态适应</a:t>
            </a:r>
          </a:p>
          <a:p>
            <a:r>
              <a:rPr lang="zh-CN" altLang="en-US" dirty="0">
                <a:solidFill>
                  <a:srgbClr val="FFFFFF"/>
                </a:solidFill>
                <a:ea typeface="+mn-ea"/>
              </a:rPr>
              <a:t>提交和上下文相关内容、超文本和展示模型的转换规则</a:t>
            </a:r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7072057" y="3731580"/>
            <a:ext cx="1611204" cy="884199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zh-CN" altLang="en-US" sz="1800" dirty="0">
                <a:solidFill>
                  <a:srgbClr val="FFFFFF"/>
                </a:solidFill>
              </a:rPr>
              <a:t>静态建模</a:t>
            </a:r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9086534" y="3964661"/>
            <a:ext cx="1611204" cy="884199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zh-CN" altLang="en-US" sz="1800" dirty="0">
                <a:solidFill>
                  <a:srgbClr val="FFFFFF"/>
                </a:solidFill>
              </a:rPr>
              <a:t>动态建模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000" y="205260"/>
            <a:ext cx="10440000" cy="13680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4.</a:t>
            </a:r>
            <a:r>
              <a:rPr lang="zh-CN" altLang="en-US">
                <a:sym typeface="+mn-ea"/>
              </a:rPr>
              <a:t>适应性建模</a:t>
            </a:r>
            <a:r>
              <a:rPr lang="en-US" altLang="zh-CN" sz="3100" dirty="0">
                <a:sym typeface="+mn-ea"/>
              </a:rPr>
              <a:t>——</a:t>
            </a:r>
            <a:r>
              <a:rPr lang="zh-CN" altLang="en-US" sz="3100">
                <a:sym typeface="+mn-ea"/>
              </a:rPr>
              <a:t>静态建模</a:t>
            </a:r>
            <a:endParaRPr lang="zh-CN" altLang="en-US"/>
          </a:p>
        </p:txBody>
      </p:sp>
      <p:pic>
        <p:nvPicPr>
          <p:cNvPr id="6" name="图片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70" y="1573530"/>
            <a:ext cx="8009890" cy="47758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5.</a:t>
            </a:r>
            <a:r>
              <a:rPr lang="zh-CN" altLang="en-US">
                <a:sym typeface="+mn-ea"/>
              </a:rPr>
              <a:t>展示建模</a:t>
            </a:r>
            <a:r>
              <a:rPr lang="en-US" altLang="zh-CN" sz="3100" dirty="0">
                <a:sym typeface="+mn-ea"/>
              </a:rPr>
              <a:t>——</a:t>
            </a:r>
            <a:r>
              <a:rPr lang="zh-CN" altLang="en-US" sz="3100" dirty="0">
                <a:sym typeface="+mn-lt"/>
              </a:rPr>
              <a:t>用户聊天序列图</a:t>
            </a:r>
            <a:br>
              <a: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</a:br>
            <a:endParaRPr lang="zh-CN" altLang="en-US"/>
          </a:p>
        </p:txBody>
      </p:sp>
      <p:pic>
        <p:nvPicPr>
          <p:cNvPr id="9" name="图片 8" descr="用户聊天时序列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1341755"/>
            <a:ext cx="8014335" cy="5059680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5.</a:t>
            </a:r>
            <a:r>
              <a:rPr lang="zh-CN" altLang="en-US">
                <a:sym typeface="+mn-ea"/>
              </a:rPr>
              <a:t>展示建模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lt"/>
              </a:rPr>
              <a:t>用户聊天协作图</a:t>
            </a:r>
          </a:p>
        </p:txBody>
      </p:sp>
      <p:pic>
        <p:nvPicPr>
          <p:cNvPr id="4" name="图片 3" descr="用户聊天时协作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05" y="1703070"/>
            <a:ext cx="7744460" cy="4690110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ym typeface="+mn-lt"/>
              </a:rPr>
              <a:t>Web</a:t>
            </a:r>
            <a:r>
              <a:rPr lang="zh-CN" altLang="en-US">
                <a:sym typeface="+mn-lt"/>
              </a:rPr>
              <a:t>应用架构设计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sym typeface="+mn-lt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/>
              <a:t>应用架构设计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1981835"/>
            <a:ext cx="10901045" cy="354647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635" y="70005"/>
            <a:ext cx="10440000" cy="1368000"/>
          </a:xfrm>
        </p:spPr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4614093-1458-4DDB-A78C-4BABEFB09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0316" y="754005"/>
            <a:ext cx="6251543" cy="5470949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ym typeface="+mn-lt"/>
              </a:rPr>
              <a:t>Web</a:t>
            </a:r>
            <a:r>
              <a:rPr lang="zh-CN" altLang="en-US" dirty="0">
                <a:sym typeface="+mn-lt"/>
              </a:rPr>
              <a:t>应用设计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sym typeface="+mn-lt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6000" y="557473"/>
            <a:ext cx="10440000" cy="922655"/>
          </a:xfrm>
          <a:prstGeom prst="rect">
            <a:avLst/>
          </a:prstGeom>
        </p:spPr>
        <p:txBody>
          <a:bodyPr vert="horz" wrap="square" lIns="91440" tIns="45720" rIns="91440" bIns="4680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零、引入</a:t>
            </a:r>
            <a:endParaRPr lang="zh-CN" altLang="en-US" sz="4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6300" y="1852295"/>
            <a:ext cx="10440035" cy="3621405"/>
          </a:xfrm>
          <a:prstGeom prst="rect">
            <a:avLst/>
          </a:prstGeom>
        </p:spPr>
        <p:txBody>
          <a:bodyPr vert="horz" wrap="square" lIns="91440" tIns="45720" rIns="91440" bIns="46800" rtlCol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400" kern="1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事情要从我的树莓派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4B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开始说起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E8FF53-C295-4D0B-BA95-072FB94E04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t="24729"/>
          <a:stretch/>
        </p:blipFill>
        <p:spPr>
          <a:xfrm>
            <a:off x="6515097" y="2009964"/>
            <a:ext cx="4213162" cy="2966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88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bldLvl="0"/>
      <p:bldP spid="4" grpId="1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>
                <a:latin typeface="Comic Sans MS" panose="030F0702030302020204" pitchFamily="66" charset="0"/>
              </a:rPr>
              <a:t>XDChat</a:t>
            </a:r>
            <a:r>
              <a:rPr lang="zh-CN" altLang="en-US" dirty="0"/>
              <a:t>”</a:t>
            </a:r>
            <a:r>
              <a:rPr lang="en-US" altLang="zh-CN" dirty="0"/>
              <a:t>——  </a:t>
            </a:r>
            <a:r>
              <a:rPr lang="en-US" altLang="zh-CN" dirty="0">
                <a:latin typeface="Comic Sans MS" panose="030F0702030302020204" pitchFamily="66" charset="0"/>
              </a:rPr>
              <a:t>Web</a:t>
            </a:r>
            <a:r>
              <a:rPr lang="zh-CN" altLang="en-US" dirty="0"/>
              <a:t>应用设计概述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本产品应用框架采用目前较流行的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好友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群列表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聊天模块相结合</a:t>
            </a:r>
            <a:r>
              <a:rPr lang="zh-CN" altLang="en-US" dirty="0"/>
              <a:t>的模式。</a:t>
            </a:r>
            <a:endParaRPr lang="en-US" altLang="zh-CN" dirty="0"/>
          </a:p>
          <a:p>
            <a:r>
              <a:rPr lang="zh-CN" altLang="en-US" dirty="0">
                <a:solidFill>
                  <a:srgbClr val="FFFF00"/>
                </a:solidFill>
              </a:rPr>
              <a:t>交互设计部分</a:t>
            </a:r>
            <a:r>
              <a:rPr lang="zh-CN" altLang="en-US" dirty="0"/>
              <a:t>进行用户界面组织、导航设计及处理出错及出错跳转界面功能实现；</a:t>
            </a:r>
            <a:endParaRPr lang="en-US" altLang="zh-CN" dirty="0"/>
          </a:p>
          <a:p>
            <a:r>
              <a:rPr lang="zh-CN" altLang="en-US" dirty="0">
                <a:solidFill>
                  <a:srgbClr val="FFFF00"/>
                </a:solidFill>
              </a:rPr>
              <a:t>展示设计部分</a:t>
            </a:r>
            <a:r>
              <a:rPr lang="zh-CN" altLang="en-US" dirty="0"/>
              <a:t>设计成符合用户行为习惯、令人愉悦的</a:t>
            </a:r>
            <a:r>
              <a:rPr lang="en-US" altLang="zh-CN" dirty="0">
                <a:latin typeface="Comic Sans MS" panose="030F0702030302020204" pitchFamily="66" charset="0"/>
              </a:rPr>
              <a:t>UI</a:t>
            </a:r>
            <a:r>
              <a:rPr lang="zh-CN" altLang="en-US" dirty="0"/>
              <a:t>主界面；</a:t>
            </a:r>
            <a:endParaRPr lang="en-US" altLang="zh-CN" dirty="0"/>
          </a:p>
          <a:p>
            <a:r>
              <a:rPr lang="zh-CN" altLang="en-US" dirty="0">
                <a:solidFill>
                  <a:srgbClr val="FFFF00"/>
                </a:solidFill>
              </a:rPr>
              <a:t>内容设计部分</a:t>
            </a:r>
            <a:r>
              <a:rPr lang="zh-CN" altLang="en-US" dirty="0"/>
              <a:t>为用户提供群聊、群管理及私聊的功能。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 rot="18816763">
            <a:off x="1406279" y="4194895"/>
            <a:ext cx="6883818" cy="1103085"/>
          </a:xfrm>
          <a:custGeom>
            <a:avLst/>
            <a:gdLst>
              <a:gd name="connsiteX0" fmla="*/ 6883818 w 6883818"/>
              <a:gd name="connsiteY0" fmla="*/ 0 h 1103085"/>
              <a:gd name="connsiteX1" fmla="*/ 6883818 w 6883818"/>
              <a:gd name="connsiteY1" fmla="*/ 1103085 h 1103085"/>
              <a:gd name="connsiteX2" fmla="*/ 1050921 w 6883818"/>
              <a:gd name="connsiteY2" fmla="*/ 1103085 h 1103085"/>
              <a:gd name="connsiteX3" fmla="*/ 0 w 6883818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818" h="1103085">
                <a:moveTo>
                  <a:pt x="6883818" y="0"/>
                </a:moveTo>
                <a:lnTo>
                  <a:pt x="6883818" y="1103085"/>
                </a:lnTo>
                <a:lnTo>
                  <a:pt x="1050921" y="11030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lt"/>
              </a:rPr>
              <a:t>展示设计</a:t>
            </a:r>
          </a:p>
        </p:txBody>
      </p:sp>
      <p:sp>
        <p:nvSpPr>
          <p:cNvPr id="33" name="任意多边形 32"/>
          <p:cNvSpPr/>
          <p:nvPr>
            <p:custDataLst>
              <p:tags r:id="rId3"/>
            </p:custDataLst>
          </p:nvPr>
        </p:nvSpPr>
        <p:spPr>
          <a:xfrm rot="18816763">
            <a:off x="1638063" y="1657989"/>
            <a:ext cx="7154447" cy="1103085"/>
          </a:xfrm>
          <a:custGeom>
            <a:avLst/>
            <a:gdLst>
              <a:gd name="connsiteX0" fmla="*/ 7154447 w 7154447"/>
              <a:gd name="connsiteY0" fmla="*/ 1103085 h 1103085"/>
              <a:gd name="connsiteX1" fmla="*/ 0 w 7154447"/>
              <a:gd name="connsiteY1" fmla="*/ 1103085 h 1103085"/>
              <a:gd name="connsiteX2" fmla="*/ 0 w 7154447"/>
              <a:gd name="connsiteY2" fmla="*/ 0 h 1103085"/>
              <a:gd name="connsiteX3" fmla="*/ 6103525 w 7154447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5">
                <a:moveTo>
                  <a:pt x="7154447" y="1103085"/>
                </a:moveTo>
                <a:lnTo>
                  <a:pt x="0" y="1103085"/>
                </a:lnTo>
                <a:lnTo>
                  <a:pt x="0" y="0"/>
                </a:lnTo>
                <a:lnTo>
                  <a:pt x="61035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lt"/>
              </a:rPr>
              <a:t>交互设计</a:t>
            </a:r>
          </a:p>
        </p:txBody>
      </p:sp>
      <p:sp>
        <p:nvSpPr>
          <p:cNvPr id="32" name="任意多边形 31"/>
          <p:cNvSpPr/>
          <p:nvPr>
            <p:custDataLst>
              <p:tags r:id="rId4"/>
            </p:custDataLst>
          </p:nvPr>
        </p:nvSpPr>
        <p:spPr>
          <a:xfrm rot="18816763">
            <a:off x="5747951" y="1657991"/>
            <a:ext cx="7154447" cy="1103086"/>
          </a:xfrm>
          <a:custGeom>
            <a:avLst/>
            <a:gdLst>
              <a:gd name="connsiteX0" fmla="*/ 7154447 w 7154447"/>
              <a:gd name="connsiteY0" fmla="*/ 1103086 h 1103086"/>
              <a:gd name="connsiteX1" fmla="*/ 0 w 7154447"/>
              <a:gd name="connsiteY1" fmla="*/ 1103086 h 1103086"/>
              <a:gd name="connsiteX2" fmla="*/ 0 w 7154447"/>
              <a:gd name="connsiteY2" fmla="*/ 0 h 1103086"/>
              <a:gd name="connsiteX3" fmla="*/ 6103526 w 7154447"/>
              <a:gd name="connsiteY3" fmla="*/ 1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6">
                <a:moveTo>
                  <a:pt x="7154447" y="1103086"/>
                </a:moveTo>
                <a:lnTo>
                  <a:pt x="0" y="1103086"/>
                </a:lnTo>
                <a:lnTo>
                  <a:pt x="0" y="0"/>
                </a:lnTo>
                <a:lnTo>
                  <a:pt x="6103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828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lt"/>
              </a:rPr>
              <a:t>内容设计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855" y="271620"/>
            <a:ext cx="1951548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Comic Sans MS" panose="030F0702030302020204" pitchFamily="66" charset="0"/>
                <a:sym typeface="+mn-lt"/>
              </a:rPr>
              <a:t>Content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2029577" y="173131"/>
            <a:ext cx="1122423" cy="781752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sym typeface="+mn-lt"/>
              </a:rPr>
              <a:t>Web</a:t>
            </a:r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应用设计</a:t>
            </a:r>
          </a:p>
        </p:txBody>
      </p:sp>
      <p:sp>
        <p:nvSpPr>
          <p:cNvPr id="2" name="任意多边形 1"/>
          <p:cNvSpPr/>
          <p:nvPr>
            <p:custDataLst>
              <p:tags r:id="rId7"/>
            </p:custDataLst>
          </p:nvPr>
        </p:nvSpPr>
        <p:spPr>
          <a:xfrm rot="18816763">
            <a:off x="1406914" y="4194895"/>
            <a:ext cx="6883818" cy="1103085"/>
          </a:xfrm>
          <a:custGeom>
            <a:avLst/>
            <a:gdLst>
              <a:gd name="connsiteX0" fmla="*/ 6883818 w 6883818"/>
              <a:gd name="connsiteY0" fmla="*/ 0 h 1103085"/>
              <a:gd name="connsiteX1" fmla="*/ 6883818 w 6883818"/>
              <a:gd name="connsiteY1" fmla="*/ 1103085 h 1103085"/>
              <a:gd name="connsiteX2" fmla="*/ 1050921 w 6883818"/>
              <a:gd name="connsiteY2" fmla="*/ 1103085 h 1103085"/>
              <a:gd name="connsiteX3" fmla="*/ 0 w 6883818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818" h="1103085">
                <a:moveTo>
                  <a:pt x="6883818" y="0"/>
                </a:moveTo>
                <a:lnTo>
                  <a:pt x="6883818" y="1103085"/>
                </a:lnTo>
                <a:lnTo>
                  <a:pt x="1050921" y="11030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lt"/>
              </a:rPr>
              <a:t>展示设计</a:t>
            </a:r>
          </a:p>
        </p:txBody>
      </p:sp>
      <p:sp>
        <p:nvSpPr>
          <p:cNvPr id="3" name="任意多边形 2"/>
          <p:cNvSpPr/>
          <p:nvPr>
            <p:custDataLst>
              <p:tags r:id="rId8"/>
            </p:custDataLst>
          </p:nvPr>
        </p:nvSpPr>
        <p:spPr>
          <a:xfrm rot="18816763">
            <a:off x="1638698" y="1657989"/>
            <a:ext cx="7154447" cy="1103085"/>
          </a:xfrm>
          <a:custGeom>
            <a:avLst/>
            <a:gdLst>
              <a:gd name="connsiteX0" fmla="*/ 7154447 w 7154447"/>
              <a:gd name="connsiteY0" fmla="*/ 1103085 h 1103085"/>
              <a:gd name="connsiteX1" fmla="*/ 0 w 7154447"/>
              <a:gd name="connsiteY1" fmla="*/ 1103085 h 1103085"/>
              <a:gd name="connsiteX2" fmla="*/ 0 w 7154447"/>
              <a:gd name="connsiteY2" fmla="*/ 0 h 1103085"/>
              <a:gd name="connsiteX3" fmla="*/ 6103525 w 7154447"/>
              <a:gd name="connsiteY3" fmla="*/ 0 h 11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5">
                <a:moveTo>
                  <a:pt x="7154447" y="1103085"/>
                </a:moveTo>
                <a:lnTo>
                  <a:pt x="0" y="1103085"/>
                </a:lnTo>
                <a:lnTo>
                  <a:pt x="0" y="0"/>
                </a:lnTo>
                <a:lnTo>
                  <a:pt x="61035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56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lt"/>
              </a:rPr>
              <a:t>交互设计</a:t>
            </a:r>
          </a:p>
        </p:txBody>
      </p:sp>
      <p:sp>
        <p:nvSpPr>
          <p:cNvPr id="4" name="任意多边形 3"/>
          <p:cNvSpPr/>
          <p:nvPr>
            <p:custDataLst>
              <p:tags r:id="rId9"/>
            </p:custDataLst>
          </p:nvPr>
        </p:nvSpPr>
        <p:spPr>
          <a:xfrm rot="18816763">
            <a:off x="5748586" y="1657991"/>
            <a:ext cx="7154447" cy="1103086"/>
          </a:xfrm>
          <a:custGeom>
            <a:avLst/>
            <a:gdLst>
              <a:gd name="connsiteX0" fmla="*/ 7154447 w 7154447"/>
              <a:gd name="connsiteY0" fmla="*/ 1103086 h 1103086"/>
              <a:gd name="connsiteX1" fmla="*/ 0 w 7154447"/>
              <a:gd name="connsiteY1" fmla="*/ 1103086 h 1103086"/>
              <a:gd name="connsiteX2" fmla="*/ 0 w 7154447"/>
              <a:gd name="connsiteY2" fmla="*/ 0 h 1103086"/>
              <a:gd name="connsiteX3" fmla="*/ 6103526 w 7154447"/>
              <a:gd name="connsiteY3" fmla="*/ 1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447" h="1103086">
                <a:moveTo>
                  <a:pt x="7154447" y="1103086"/>
                </a:moveTo>
                <a:lnTo>
                  <a:pt x="0" y="1103086"/>
                </a:lnTo>
                <a:lnTo>
                  <a:pt x="0" y="0"/>
                </a:lnTo>
                <a:lnTo>
                  <a:pt x="6103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82800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lt"/>
              </a:rPr>
              <a:t>内容设计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3" grpId="0" bldLvl="0" animBg="1"/>
      <p:bldP spid="32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294B11F-0571-499C-85B3-7BCA0C284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935" y="1128808"/>
            <a:ext cx="7842526" cy="5715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423" y="259098"/>
            <a:ext cx="10440000" cy="869710"/>
          </a:xfrm>
        </p:spPr>
        <p:txBody>
          <a:bodyPr/>
          <a:lstStyle/>
          <a:p>
            <a:r>
              <a:rPr lang="zh-CN" altLang="en-US" dirty="0"/>
              <a:t>交互设计</a:t>
            </a:r>
            <a:r>
              <a:rPr lang="en-US" altLang="zh-CN" dirty="0"/>
              <a:t>——</a:t>
            </a:r>
            <a:r>
              <a:rPr lang="zh-CN" altLang="en-US" dirty="0"/>
              <a:t>用户主界面</a:t>
            </a:r>
          </a:p>
        </p:txBody>
      </p:sp>
      <p:sp>
        <p:nvSpPr>
          <p:cNvPr id="5" name="Rectangle 4"/>
          <p:cNvSpPr/>
          <p:nvPr/>
        </p:nvSpPr>
        <p:spPr>
          <a:xfrm>
            <a:off x="2567353" y="1128808"/>
            <a:ext cx="7192108" cy="5715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8661" y="3730759"/>
            <a:ext cx="592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向用户展示了</a:t>
            </a:r>
            <a:r>
              <a:rPr lang="en-US" altLang="zh-CN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XDChat</a:t>
            </a:r>
            <a:r>
              <a:rPr lang="zh-CN" altLang="en-US" sz="2400" dirty="0">
                <a:solidFill>
                  <a:srgbClr val="00B0F0"/>
                </a:solidFill>
              </a:rPr>
              <a:t>的主要内容信息，即群聊和私聊</a:t>
            </a:r>
          </a:p>
        </p:txBody>
      </p:sp>
      <p:sp>
        <p:nvSpPr>
          <p:cNvPr id="7" name="Rectangle 6"/>
          <p:cNvSpPr/>
          <p:nvPr/>
        </p:nvSpPr>
        <p:spPr>
          <a:xfrm>
            <a:off x="1916934" y="1128808"/>
            <a:ext cx="650419" cy="5715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0B7D47C0-F3EB-4A4C-B806-395D493E1251}"/>
              </a:ext>
            </a:extLst>
          </p:cNvPr>
          <p:cNvSpPr/>
          <p:nvPr/>
        </p:nvSpPr>
        <p:spPr>
          <a:xfrm>
            <a:off x="210661" y="2405999"/>
            <a:ext cx="2031483" cy="2663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888" y="2391931"/>
            <a:ext cx="2031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展示了几项主要的操作：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添加群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zh-CN" sz="2400" dirty="0">
                <a:solidFill>
                  <a:srgbClr val="00B0F0"/>
                </a:solidFill>
              </a:rPr>
              <a:t>好友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好友申请处理消息处理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选择群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zh-CN" sz="2400" dirty="0">
                <a:solidFill>
                  <a:srgbClr val="00B0F0"/>
                </a:solidFill>
              </a:rPr>
              <a:t>好友进行聊天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ldLvl="0" animBg="1"/>
      <p:bldP spid="9" grpId="0" bldLvl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CDA3AEC-C410-4BD6-8E82-E4B23C4C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05" y="1232881"/>
            <a:ext cx="7110398" cy="537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460" y="155"/>
            <a:ext cx="10440000" cy="1368000"/>
          </a:xfrm>
        </p:spPr>
        <p:txBody>
          <a:bodyPr/>
          <a:lstStyle/>
          <a:p>
            <a:r>
              <a:rPr lang="zh-CN" altLang="en-US" dirty="0"/>
              <a:t>交互设计</a:t>
            </a:r>
            <a:r>
              <a:rPr lang="en-US" altLang="zh-CN" dirty="0"/>
              <a:t>——</a:t>
            </a:r>
            <a:r>
              <a:rPr lang="zh-CN" altLang="en-US" dirty="0"/>
              <a:t>导航界面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8570" y="1923415"/>
            <a:ext cx="4497070" cy="3745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95565" y="1976014"/>
            <a:ext cx="44964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rgbClr val="00B0F0"/>
                </a:solidFill>
              </a:rPr>
              <a:t>导航组织策略：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just"/>
            <a:r>
              <a:rPr lang="zh-CN" altLang="en-US" sz="2400" dirty="0">
                <a:solidFill>
                  <a:srgbClr val="00B0F0"/>
                </a:solidFill>
              </a:rPr>
              <a:t>采用模块导航的方式，由“消息”、“通讯录”、“常用联系人”、“新的好友”、“我的好友”、“我的群组”等短语组成，每个短语连接一个子模块，完成特定功能，将一系列这样的超链接排列在页面的固定位置，以便随时进入各个子模块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just"/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3" name="Rectangle 18"/>
          <p:cNvSpPr/>
          <p:nvPr/>
        </p:nvSpPr>
        <p:spPr>
          <a:xfrm>
            <a:off x="515767" y="4603404"/>
            <a:ext cx="3677285" cy="1779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2081" y="4688716"/>
            <a:ext cx="3499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方向援助策略：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just"/>
            <a:r>
              <a:rPr lang="zh-CN" altLang="en-US" sz="2400" dirty="0">
                <a:solidFill>
                  <a:srgbClr val="00B0F0"/>
                </a:solidFill>
                <a:sym typeface="+mn-ea"/>
              </a:rPr>
              <a:t>当用户找不到自己所在页面位置时，可通过左侧的导航栏获取。</a:t>
            </a:r>
            <a:endParaRPr lang="zh-CN" altLang="en-US" sz="2400" dirty="0">
              <a:solidFill>
                <a:srgbClr val="00B0F0"/>
              </a:solidFill>
            </a:endParaRP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5FC80F1-3452-49CF-A8B1-8A42C850D4EE}"/>
              </a:ext>
            </a:extLst>
          </p:cNvPr>
          <p:cNvCxnSpPr>
            <a:cxnSpLocks/>
          </p:cNvCxnSpPr>
          <p:nvPr/>
        </p:nvCxnSpPr>
        <p:spPr>
          <a:xfrm>
            <a:off x="2242038" y="2831123"/>
            <a:ext cx="5366532" cy="1857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8" grpId="0"/>
      <p:bldP spid="3" grpId="0" bldLvl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8F556D-1FBF-4327-963E-8DF42498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00" y="1571946"/>
            <a:ext cx="9800492" cy="50292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交互设计</a:t>
            </a:r>
            <a:r>
              <a:rPr lang="en-US" altLang="zh-CN" dirty="0"/>
              <a:t>——</a:t>
            </a:r>
            <a:r>
              <a:rPr lang="zh-CN" altLang="en-US" dirty="0"/>
              <a:t>注册</a:t>
            </a:r>
            <a:r>
              <a:rPr lang="en-US" altLang="zh-CN" dirty="0"/>
              <a:t>/</a:t>
            </a:r>
            <a:r>
              <a:rPr lang="zh-CN" altLang="en-US" dirty="0"/>
              <a:t>登录界面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EE4608C1-DDA6-4B24-AE02-5C8B67F4A0BA}"/>
              </a:ext>
            </a:extLst>
          </p:cNvPr>
          <p:cNvSpPr/>
          <p:nvPr/>
        </p:nvSpPr>
        <p:spPr>
          <a:xfrm>
            <a:off x="1992875" y="1702800"/>
            <a:ext cx="8039148" cy="84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6000" y="1702800"/>
            <a:ext cx="10440000" cy="84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当输入的账号有误时，提示“</a:t>
            </a:r>
            <a:r>
              <a:rPr lang="en-US" altLang="zh-CN" sz="2400" dirty="0">
                <a:solidFill>
                  <a:srgbClr val="00B0F0"/>
                </a:solidFill>
              </a:rPr>
              <a:t>ID</a:t>
            </a:r>
            <a:r>
              <a:rPr lang="zh-CN" altLang="en-US" sz="2400" dirty="0">
                <a:solidFill>
                  <a:srgbClr val="00B0F0"/>
                </a:solidFill>
              </a:rPr>
              <a:t>号不存在”；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当输入的账户存在但密码有误时，会提示“密码不正确”。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0B46BE-955C-4472-B881-4F3179885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9" y="1408524"/>
            <a:ext cx="9733085" cy="49843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展示设计</a:t>
            </a:r>
            <a:r>
              <a:rPr lang="en-US" altLang="zh-CN" dirty="0"/>
              <a:t>——</a:t>
            </a:r>
            <a:r>
              <a:rPr lang="zh-CN" altLang="en-US" dirty="0"/>
              <a:t>界面布局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A29E1336-647E-49B1-9D57-031B955A2A26}"/>
              </a:ext>
            </a:extLst>
          </p:cNvPr>
          <p:cNvSpPr/>
          <p:nvPr/>
        </p:nvSpPr>
        <p:spPr>
          <a:xfrm>
            <a:off x="1654739" y="3840391"/>
            <a:ext cx="775531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2853" y="3814921"/>
            <a:ext cx="801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与主流的聊天应用布局保持一致，符合大多数用户浏览习惯，因此用户能迅速看到主页的导航和主题内容，能快速获取自己想要得到的信息。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6D7373B8-CDB2-43DA-8ADB-E0F65196909D}"/>
              </a:ext>
            </a:extLst>
          </p:cNvPr>
          <p:cNvSpPr/>
          <p:nvPr/>
        </p:nvSpPr>
        <p:spPr>
          <a:xfrm>
            <a:off x="2292116" y="5188692"/>
            <a:ext cx="7932217" cy="1122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67469" y="5148133"/>
            <a:ext cx="801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XDChat</a:t>
            </a:r>
            <a:r>
              <a:rPr lang="zh-CN" altLang="zh-CN" sz="2400" dirty="0">
                <a:solidFill>
                  <a:srgbClr val="00B0F0"/>
                </a:solidFill>
              </a:rPr>
              <a:t>的文字、图片搭配合理，颜色清爽干净，要素协调，充分并有效地利用空间格局，追求页面的静态美，内容明确，已读可用，并且提供站内搜索，</a:t>
            </a:r>
            <a:r>
              <a:rPr lang="en-US" altLang="zh-CN" sz="2400" dirty="0">
                <a:solidFill>
                  <a:srgbClr val="00B0F0"/>
                </a:solidFill>
              </a:rPr>
              <a:t>logo</a:t>
            </a:r>
            <a:r>
              <a:rPr lang="zh-CN" altLang="zh-CN" sz="2400" dirty="0">
                <a:solidFill>
                  <a:srgbClr val="00B0F0"/>
                </a:solidFill>
              </a:rPr>
              <a:t>鲜明具有创意。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/>
      <p:bldP spid="10" grpId="0" bldLvl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332CEE-00EE-4463-97B0-1174F577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15" y="1455743"/>
            <a:ext cx="6290957" cy="51131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内容设计</a:t>
            </a:r>
            <a:r>
              <a:rPr lang="en-US" altLang="zh-CN" dirty="0"/>
              <a:t>——</a:t>
            </a:r>
            <a:r>
              <a:rPr lang="zh-CN" altLang="en-US" dirty="0"/>
              <a:t>群聊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群聊功能设计：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3826472" y="3330781"/>
            <a:ext cx="675190" cy="5654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8" descr="添加"/>
          <p:cNvPicPr/>
          <p:nvPr/>
        </p:nvPicPr>
        <p:blipFill>
          <a:blip r:embed="rId5"/>
          <a:stretch>
            <a:fillRect/>
          </a:stretch>
        </p:blipFill>
        <p:spPr>
          <a:xfrm>
            <a:off x="3971650" y="3896247"/>
            <a:ext cx="3989388" cy="1745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37306" y="4146256"/>
            <a:ext cx="265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选择</a:t>
            </a:r>
            <a:r>
              <a:rPr lang="zh-CN" altLang="zh-CN" sz="2400" dirty="0">
                <a:solidFill>
                  <a:srgbClr val="00B0F0"/>
                </a:solidFill>
              </a:rPr>
              <a:t>添加群聊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37C22071-C38C-4B8A-912E-6CDE06C8E7A0}"/>
              </a:ext>
            </a:extLst>
          </p:cNvPr>
          <p:cNvSpPr/>
          <p:nvPr/>
        </p:nvSpPr>
        <p:spPr>
          <a:xfrm>
            <a:off x="4939151" y="3256667"/>
            <a:ext cx="2686350" cy="442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88175" y="3256667"/>
            <a:ext cx="26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点击“</a:t>
            </a:r>
            <a:r>
              <a:rPr lang="en-US" altLang="zh-CN" sz="2400" dirty="0">
                <a:solidFill>
                  <a:srgbClr val="00B0F0"/>
                </a:solidFill>
              </a:rPr>
              <a:t>+</a:t>
            </a:r>
            <a:r>
              <a:rPr lang="zh-CN" altLang="zh-CN" sz="2400" dirty="0">
                <a:solidFill>
                  <a:srgbClr val="00B0F0"/>
                </a:solidFill>
              </a:rPr>
              <a:t>”按钮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51871D0D-D01B-4EBC-AC1A-9B718D788D8B}"/>
              </a:ext>
            </a:extLst>
          </p:cNvPr>
          <p:cNvSpPr/>
          <p:nvPr/>
        </p:nvSpPr>
        <p:spPr>
          <a:xfrm>
            <a:off x="876000" y="5479451"/>
            <a:ext cx="10580378" cy="830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75998" y="5503475"/>
            <a:ext cx="10180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输入群聊的号码，进行群搜索，并在加群申请下填写申请说明，点击发送，提交的群申请就会发送给该群管理员，经管理员同意即加入群聊。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bldLvl="0" animBg="1"/>
      <p:bldP spid="16" grpId="0"/>
      <p:bldP spid="11" grpId="0" bldLvl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ED7182-B3C3-41F8-AD30-01222B1A8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4" y="447715"/>
            <a:ext cx="7502483" cy="61370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761" y="273254"/>
            <a:ext cx="10440000" cy="1368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内容设计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群聊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 flipV="1">
            <a:off x="8968154" y="1019908"/>
            <a:ext cx="404447" cy="25891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52875" y="3614752"/>
            <a:ext cx="4829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点击此按钮，会打开历史消息窗口，可在此窗口查看、查找历史消息。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6BB06A84-5E4D-4D21-B61C-4BED72A9E407}"/>
              </a:ext>
            </a:extLst>
          </p:cNvPr>
          <p:cNvSpPr/>
          <p:nvPr/>
        </p:nvSpPr>
        <p:spPr>
          <a:xfrm>
            <a:off x="1037492" y="5692203"/>
            <a:ext cx="10019197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76000" y="5692203"/>
            <a:ext cx="10180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进入群聊后，在消息输入框内输入消息后点击右下角的“发送”按钮，即完成群消息的发送。群员发出的消息在网页右侧的聊天框中显示</a:t>
            </a:r>
            <a:r>
              <a:rPr lang="zh-CN" altLang="en-US" sz="2400" dirty="0">
                <a:solidFill>
                  <a:srgbClr val="00B0F0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bldLvl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F9263E-77FE-4649-AF36-AD7D6A096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90" y="1471211"/>
            <a:ext cx="6378880" cy="5184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内容设计</a:t>
            </a:r>
            <a:r>
              <a:rPr lang="en-US" altLang="zh-CN" dirty="0"/>
              <a:t>——</a:t>
            </a:r>
            <a:r>
              <a:rPr lang="zh-CN" altLang="en-US" dirty="0"/>
              <a:t>私聊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2822332" y="3350872"/>
            <a:ext cx="1266091" cy="56594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8" descr="添加"/>
          <p:cNvPicPr/>
          <p:nvPr/>
        </p:nvPicPr>
        <p:blipFill>
          <a:blip r:embed="rId5"/>
          <a:stretch>
            <a:fillRect/>
          </a:stretch>
        </p:blipFill>
        <p:spPr>
          <a:xfrm>
            <a:off x="3971650" y="3896247"/>
            <a:ext cx="3989388" cy="1745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37306" y="4146256"/>
            <a:ext cx="265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进入添加</a:t>
            </a:r>
            <a:r>
              <a:rPr lang="zh-CN" altLang="en-US" sz="2400" dirty="0">
                <a:solidFill>
                  <a:srgbClr val="00B0F0"/>
                </a:solidFill>
              </a:rPr>
              <a:t>好友</a:t>
            </a:r>
            <a:r>
              <a:rPr lang="zh-CN" altLang="zh-CN" sz="2400" dirty="0">
                <a:solidFill>
                  <a:srgbClr val="00B0F0"/>
                </a:solidFill>
              </a:rPr>
              <a:t>页面</a:t>
            </a: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72AD3131-EC9F-4B65-8C1B-682EA8F5E160}"/>
              </a:ext>
            </a:extLst>
          </p:cNvPr>
          <p:cNvSpPr/>
          <p:nvPr/>
        </p:nvSpPr>
        <p:spPr>
          <a:xfrm>
            <a:off x="4209389" y="3317585"/>
            <a:ext cx="2686350" cy="442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1BC065B-F017-49C4-8087-285FBA4E6CC5}"/>
              </a:ext>
            </a:extLst>
          </p:cNvPr>
          <p:cNvSpPr txBox="1"/>
          <p:nvPr/>
        </p:nvSpPr>
        <p:spPr>
          <a:xfrm>
            <a:off x="4185582" y="3317585"/>
            <a:ext cx="26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点击“</a:t>
            </a:r>
            <a:r>
              <a:rPr lang="en-US" altLang="zh-CN" sz="2400" dirty="0">
                <a:solidFill>
                  <a:srgbClr val="00B0F0"/>
                </a:solidFill>
              </a:rPr>
              <a:t>+</a:t>
            </a:r>
            <a:r>
              <a:rPr lang="zh-CN" altLang="zh-CN" sz="2400" dirty="0">
                <a:solidFill>
                  <a:srgbClr val="00B0F0"/>
                </a:solidFill>
              </a:rPr>
              <a:t>”按钮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DDF1FB-75F5-4D38-8B06-B0EC8FF36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46" y="5386789"/>
            <a:ext cx="9952892" cy="11937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5999" y="5380224"/>
            <a:ext cx="10180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rgbClr val="00B0F0"/>
                </a:solidFill>
              </a:rPr>
              <a:t>输入用户的号码，进行用户搜索，并在好友申请下填写申请说明，点击发送，提交的好友申请就会发送给该用户，经用户同意即成为好友。选中好友进入私聊界面。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bldLvl="0" animBg="1"/>
      <p:bldP spid="10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BF79F3E-E266-4BA1-AE19-90A30FC8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78" y="571252"/>
            <a:ext cx="7064352" cy="5715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61F3B1-E1C7-479C-B68D-59BC3C34AB23}"/>
              </a:ext>
            </a:extLst>
          </p:cNvPr>
          <p:cNvSpPr txBox="1"/>
          <p:nvPr/>
        </p:nvSpPr>
        <p:spPr>
          <a:xfrm>
            <a:off x="796570" y="5712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设置页面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2215CB-9D44-4F23-BBDC-8572C29BE70B}"/>
              </a:ext>
            </a:extLst>
          </p:cNvPr>
          <p:cNvSpPr txBox="1"/>
          <p:nvPr/>
        </p:nvSpPr>
        <p:spPr>
          <a:xfrm>
            <a:off x="509954" y="2459503"/>
            <a:ext cx="302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包括显示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</a:rPr>
              <a:t>ID</a:t>
            </a:r>
            <a:r>
              <a:rPr lang="zh-CN" altLang="en-US" sz="2400" dirty="0">
                <a:solidFill>
                  <a:schemeClr val="bg1"/>
                </a:solidFill>
              </a:rPr>
              <a:t>，登陆时间，以及一些基本的设置</a:t>
            </a:r>
          </a:p>
        </p:txBody>
      </p:sp>
    </p:spTree>
    <p:extLst>
      <p:ext uri="{BB962C8B-B14F-4D97-AF65-F5344CB8AC3E}">
        <p14:creationId xmlns:p14="http://schemas.microsoft.com/office/powerpoint/2010/main" val="23779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9446E4-21F5-4BAD-98A8-2F23E3F54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58" y="1587773"/>
            <a:ext cx="5595204" cy="498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C51FC8-01D0-4C26-8848-CDC1A55B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54" y="287582"/>
            <a:ext cx="3134458" cy="308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9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57EA6-F2BE-4C58-BCA1-25F6BB9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CB33E8-5271-43D1-B26F-47B71CB79DA4}"/>
              </a:ext>
            </a:extLst>
          </p:cNvPr>
          <p:cNvSpPr txBox="1"/>
          <p:nvPr/>
        </p:nvSpPr>
        <p:spPr>
          <a:xfrm>
            <a:off x="876000" y="1872761"/>
            <a:ext cx="2377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版本号</a:t>
            </a:r>
            <a:endParaRPr lang="en-US" altLang="zh-CN" sz="2400" dirty="0">
              <a:solidFill>
                <a:schemeClr val="bg1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开源协议</a:t>
            </a:r>
            <a:endParaRPr lang="en-US" altLang="zh-CN" sz="2400" dirty="0">
              <a:solidFill>
                <a:schemeClr val="bg1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作者</a:t>
            </a:r>
            <a:endParaRPr lang="en-US" altLang="zh-CN" sz="2400" dirty="0">
              <a:solidFill>
                <a:schemeClr val="bg1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作者邮箱</a:t>
            </a:r>
            <a:endParaRPr lang="en-US" altLang="zh-CN" sz="2400" dirty="0">
              <a:solidFill>
                <a:schemeClr val="bg1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仓库链接</a:t>
            </a:r>
            <a:endParaRPr lang="en-US" altLang="zh-CN" sz="2400" dirty="0">
              <a:solidFill>
                <a:schemeClr val="bg1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Copyright</a:t>
            </a:r>
            <a:endParaRPr lang="zh-CN" altLang="en-US" sz="2400" dirty="0">
              <a:solidFill>
                <a:schemeClr val="bg1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1554C2C-EC91-45B8-A117-E0C2D302C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536" y="454636"/>
            <a:ext cx="7316525" cy="5941715"/>
          </a:xfrm>
        </p:spPr>
      </p:pic>
    </p:spTree>
    <p:extLst>
      <p:ext uri="{BB962C8B-B14F-4D97-AF65-F5344CB8AC3E}">
        <p14:creationId xmlns:p14="http://schemas.microsoft.com/office/powerpoint/2010/main" val="3385148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A8AC9B-79D5-4441-B5AF-55A03914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226777"/>
            <a:ext cx="4762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04800" y="2119457"/>
            <a:ext cx="6553200" cy="1775024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latin typeface="Comic Sans MS" panose="030F0702030302020204" pitchFamily="66" charset="0"/>
                <a:sym typeface="+mn-lt"/>
              </a:rPr>
              <a:t>Show it and see what kind of rubbish it is.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76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053C0A-7208-4119-BE9E-5196A4E82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161729"/>
            <a:ext cx="10882980" cy="59062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669286-A006-426B-B37E-D039C97B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1" y="410741"/>
            <a:ext cx="10882980" cy="59062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5D76C7-D6B7-4A05-BA4E-4FF50D07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63" y="733053"/>
            <a:ext cx="10917428" cy="59249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8A8963-6E37-445B-A73C-B5E6F8D5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7" y="1189893"/>
            <a:ext cx="10917426" cy="59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4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mic Sans MS" panose="030F0702030302020204" charset="0"/>
                <a:cs typeface="Comic Sans MS" panose="030F0702030302020204" charset="0"/>
                <a:sym typeface="+mn-lt"/>
              </a:rPr>
              <a:t>THANKS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ym typeface="+mn-lt"/>
              </a:rPr>
              <a:t>项目背景</a:t>
            </a:r>
            <a:endParaRPr lang="zh-CN" altLang="en-US"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sym typeface="+mn-lt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6000" y="557473"/>
            <a:ext cx="10440000" cy="922655"/>
          </a:xfrm>
          <a:prstGeom prst="rect">
            <a:avLst/>
          </a:prstGeom>
        </p:spPr>
        <p:txBody>
          <a:bodyPr vert="horz" wrap="square" lIns="91440" tIns="45720" rIns="91440" bIns="4680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一、项目背景</a:t>
            </a:r>
            <a:endParaRPr lang="zh-CN" altLang="en-US" sz="4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6300" y="1852295"/>
            <a:ext cx="10440035" cy="3621405"/>
          </a:xfrm>
          <a:prstGeom prst="rect">
            <a:avLst/>
          </a:prstGeom>
        </p:spPr>
        <p:txBody>
          <a:bodyPr vert="horz" wrap="square" lIns="91440" tIns="45720" rIns="91440" bIns="46800" rtlCol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如今，随着网络技术的迅速普及，人们不仅仅可以在网络上获得自己需要的信息资源，还可以通过互联网进行实时的交流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网络聊天的实时性、便捷性远远超过传统的信件和电子邮件，所需成本也远低于电话。因此网络聊天功能备受人们关注，此方面的应用开发也众多，网络聊天服务已成为互联网的重要功能。许多网站都建有聊天室供用户使用，并且同时产生了众多的聊天网站满足当下人们的网络聊天需求。</a:t>
            </a:r>
            <a:endParaRPr lang="en-US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XDChat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”的主要功能是面向不同</a:t>
            </a:r>
            <a:r>
              <a:rPr lang="zh-CN" altLang="en-US" sz="2400" kern="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操作系统之间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的群聊系统，学生与学生之间可通过公共的群聊天室进行群聊天，也可通过添加好友的方式进行一对一私人聊天。同时，软件提供网站管理员、群主、群管理员等相关用户组对聊天系统进行服务。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endParaRPr lang="en-US" altLang="zh-CN" sz="2400" kern="100" dirty="0">
              <a:solidFill>
                <a:schemeClr val="bg1"/>
              </a:solidFill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bldLvl="0"/>
      <p:bldP spid="4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6000" y="557473"/>
            <a:ext cx="10440000" cy="922655"/>
          </a:xfrm>
          <a:prstGeom prst="rect">
            <a:avLst/>
          </a:prstGeom>
        </p:spPr>
        <p:txBody>
          <a:bodyPr vert="horz" wrap="square" lIns="91440" tIns="45720" rIns="91440" bIns="4680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一、项目背景</a:t>
            </a:r>
            <a:endParaRPr lang="zh-CN" altLang="en-US" sz="4000" dirty="0">
              <a:solidFill>
                <a:schemeClr val="bg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0685" y="2329961"/>
            <a:ext cx="8229600" cy="922655"/>
          </a:xfrm>
          <a:prstGeom prst="rect">
            <a:avLst/>
          </a:prstGeom>
        </p:spPr>
        <p:txBody>
          <a:bodyPr vert="horz" wrap="square" lIns="91440" tIns="45720" rIns="91440" bIns="46800" rtlCol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总而言之，需要一个</a:t>
            </a:r>
            <a:r>
              <a:rPr lang="zh-CN" altLang="en-US" sz="2400" kern="100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各个操作系统之间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Chat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的可代替方案，于是，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XDChat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应运而生</a:t>
            </a:r>
            <a:endParaRPr lang="en-US" altLang="zh-CN" sz="2400" kern="10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69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ym typeface="+mn-lt"/>
              </a:rPr>
              <a:t>Web</a:t>
            </a:r>
            <a:r>
              <a:rPr lang="zh-CN" altLang="en-US" dirty="0">
                <a:sym typeface="+mn-lt"/>
              </a:rPr>
              <a:t>应用建模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sym typeface="+mn-lt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二、</a:t>
            </a:r>
            <a:r>
              <a:rPr lang="en-US" altLang="zh-CN" dirty="0">
                <a:sym typeface="+mn-lt"/>
              </a:rPr>
              <a:t>Web</a:t>
            </a:r>
            <a:r>
              <a:rPr lang="zh-CN" altLang="en-US" dirty="0">
                <a:sym typeface="+mn-lt"/>
              </a:rPr>
              <a:t>应用建模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功能需求建模</a:t>
            </a:r>
          </a:p>
          <a:p>
            <a:r>
              <a:rPr lang="zh-CN" altLang="en-US"/>
              <a:t>内容建模</a:t>
            </a:r>
          </a:p>
          <a:p>
            <a:r>
              <a:rPr lang="zh-CN" altLang="en-US"/>
              <a:t>超文本建模</a:t>
            </a:r>
          </a:p>
          <a:p>
            <a:r>
              <a:rPr lang="zh-CN" altLang="en-US"/>
              <a:t>适应性建模</a:t>
            </a:r>
          </a:p>
          <a:p>
            <a:r>
              <a:rPr lang="zh-CN" altLang="en-US"/>
              <a:t>展示建模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5*l_h_f*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v"/>
  <p:tag name="KSO_WM_UNIT_INDEX" val="1_1"/>
  <p:tag name="KSO_WM_UNIT_LAYERLEVEL" val="1_1"/>
  <p:tag name="KSO_WM_UNIT_DIAGRAM_CONTRAST_TITLE_CNT" val="2"/>
  <p:tag name="KSO_WM_UNIT_DIAGRAM_DIMENSION_TITLE_CNT" val="2"/>
  <p:tag name="KSO_WM_UNIT_VALUE" val="68"/>
  <p:tag name="KSO_WM_UNIT_HIGHLIGHT" val="0"/>
  <p:tag name="KSO_WM_UNIT_COMPATIBLE" val="0"/>
  <p:tag name="KSO_WM_UNIT_CLEAR" val="0"/>
  <p:tag name="KSO_WM_UNIT_PRESET_TEXT_INDEX" val="4"/>
  <p:tag name="KSO_WM_UNIT_PRESET_TEXT_LEN" val="114"/>
  <p:tag name="KSO_WM_DIAGRAM_GROUP_CODE" val="r1-1"/>
  <p:tag name="KSO_WM_UNIT_ID" val="diagram20170922_1*r_v*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t"/>
  <p:tag name="KSO_WM_UNIT_INDEX" val="1_2"/>
  <p:tag name="KSO_WM_UNIT_LAYERLEVEL" val="1_1"/>
  <p:tag name="KSO_WM_UNIT_DIAGRAM_CONTRAST_TITLE_CNT" val="2"/>
  <p:tag name="KSO_WM_UNIT_DIAGRAM_DIMENSION_TITLE_CNT" val="2"/>
  <p:tag name="KSO_WM_UNIT_VALUE" val="15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r1-1"/>
  <p:tag name="KSO_WM_UNIT_ID" val="diagram20170922_1*r_t*1_2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v"/>
  <p:tag name="KSO_WM_UNIT_INDEX" val="1_2"/>
  <p:tag name="KSO_WM_UNIT_LAYERLEVEL" val="1_1"/>
  <p:tag name="KSO_WM_UNIT_DIAGRAM_CONTRAST_TITLE_CNT" val="2"/>
  <p:tag name="KSO_WM_UNIT_DIAGRAM_DIMENSION_TITLE_CNT" val="2"/>
  <p:tag name="KSO_WM_UNIT_VALUE" val="68"/>
  <p:tag name="KSO_WM_UNIT_HIGHLIGHT" val="0"/>
  <p:tag name="KSO_WM_UNIT_COMPATIBLE" val="0"/>
  <p:tag name="KSO_WM_UNIT_CLEAR" val="0"/>
  <p:tag name="KSO_WM_UNIT_PRESET_TEXT_INDEX" val="4"/>
  <p:tag name="KSO_WM_UNIT_PRESET_TEXT_LEN" val="114"/>
  <p:tag name="KSO_WM_DIAGRAM_GROUP_CODE" val="r1-1"/>
  <p:tag name="KSO_WM_UNIT_ID" val="diagram20170922_1*r_v*1_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v"/>
  <p:tag name="KSO_WM_UNIT_INDEX" val="1_3"/>
  <p:tag name="KSO_WM_UNIT_LAYERLEVEL" val="1_1"/>
  <p:tag name="KSO_WM_UNIT_DIAGRAM_CONTRAST_TITLE_CNT" val="2"/>
  <p:tag name="KSO_WM_UNIT_DIAGRAM_DIMENSION_TITLE_CNT" val="2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18"/>
  <p:tag name="KSO_WM_DIAGRAM_GROUP_CODE" val="r1-1"/>
  <p:tag name="KSO_WM_UNIT_ID" val="diagram20170922_1*r_v*1_3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v"/>
  <p:tag name="KSO_WM_UNIT_INDEX" val="1_4"/>
  <p:tag name="KSO_WM_UNIT_LAYERLEVEL" val="1_1"/>
  <p:tag name="KSO_WM_UNIT_DIAGRAM_CONTRAST_TITLE_CNT" val="2"/>
  <p:tag name="KSO_WM_UNIT_DIAGRAM_DIMENSION_TITLE_CNT" val="2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18"/>
  <p:tag name="KSO_WM_DIAGRAM_GROUP_CODE" val="r1-1"/>
  <p:tag name="KSO_WM_UNIT_ID" val="diagram20170922_1*r_v*1_4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2"/>
  <p:tag name="KSO_WM_SLIDE_TYPE" val="sectionTitle"/>
  <p:tag name="KSO_WM_SLIDE_SUBTYPE" val="pureTxt"/>
  <p:tag name="KSO_WM_SLIDE_ITEM_CNT" val="1"/>
  <p:tag name="KSO_WM_SLIDE_INDEX" val="12"/>
  <p:tag name="KSO_WM_TAG_VERSION" val="1.0"/>
  <p:tag name="KSO_WM_BEAUTIFY_FLAG" val="#wm#"/>
  <p:tag name="KSO_WM_TEMPLATE_CATEGORY" val="custom"/>
  <p:tag name="KSO_WM_TEMPLATE_INDEX" val="20184545"/>
  <p:tag name="KSO_WM_SLIDE_LAYOUT" val="a_e"/>
  <p:tag name="KSO_WM_SLIDE_LAYOUT_CNT" val="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a"/>
  <p:tag name="KSO_WM_UNIT_INDEX" val="1"/>
  <p:tag name="KSO_WM_UNIT_ID" val="custom20184545_12*a*1"/>
  <p:tag name="KSO_WM_UNIT_LAYERLEVEL" val="1"/>
  <p:tag name="KSO_WM_UNIT_VALUE" val="1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PUT YOUR TEXT HER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5*l_h_f*1_3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e"/>
  <p:tag name="KSO_WM_UNIT_INDEX" val="1"/>
  <p:tag name="KSO_WM_UNIT_ID" val="custom20184545_12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0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2"/>
  <p:tag name="KSO_WM_SLIDE_TYPE" val="sectionTitle"/>
  <p:tag name="KSO_WM_SLIDE_SUBTYPE" val="pureTxt"/>
  <p:tag name="KSO_WM_SLIDE_ITEM_CNT" val="1"/>
  <p:tag name="KSO_WM_SLIDE_INDEX" val="12"/>
  <p:tag name="KSO_WM_TAG_VERSION" val="1.0"/>
  <p:tag name="KSO_WM_BEAUTIFY_FLAG" val="#wm#"/>
  <p:tag name="KSO_WM_TEMPLATE_CATEGORY" val="custom"/>
  <p:tag name="KSO_WM_TEMPLATE_INDEX" val="20184545"/>
  <p:tag name="KSO_WM_SLIDE_LAYOUT" val="a_e"/>
  <p:tag name="KSO_WM_SLIDE_LAYOUT_CNT" val="1_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a"/>
  <p:tag name="KSO_WM_UNIT_INDEX" val="1"/>
  <p:tag name="KSO_WM_UNIT_ID" val="custom20184545_12*a*1"/>
  <p:tag name="KSO_WM_UNIT_LAYERLEVEL" val="1"/>
  <p:tag name="KSO_WM_UNIT_VALUE" val="1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PUT YOUR TEXT HER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e"/>
  <p:tag name="KSO_WM_UNIT_INDEX" val="1"/>
  <p:tag name="KSO_WM_UNIT_ID" val="custom20184545_12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0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4"/>
  <p:tag name="KSO_WM_SLIDE_TYPE" val="contents"/>
  <p:tag name="KSO_WM_SLIDE_SUBTYPE" val="diag"/>
  <p:tag name="KSO_WM_SLIDE_ITEM_CNT" val="3"/>
  <p:tag name="KSO_WM_SLIDE_INDEX" val="4"/>
  <p:tag name="KSO_WM_DIAGRAM_GROUP_CODE" val="l1-1"/>
  <p:tag name="KSO_WM_TAG_VERSION" val="1.0"/>
  <p:tag name="KSO_WM_BEAUTIFY_FLAG" val="#wm#"/>
  <p:tag name="KSO_WM_TEMPLATE_CATEGORY" val="custom"/>
  <p:tag name="KSO_WM_TEMPLATE_INDEX" val="20184545"/>
  <p:tag name="KSO_WM_SLIDE_LAYOUT" val="a_b_l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6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4*l_h_f*1_2_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4*l_h_f*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b"/>
  <p:tag name="KSO_WM_UNIT_INDEX" val="1"/>
  <p:tag name="KSO_WM_UNIT_LAYERLEVEL" val="1"/>
  <p:tag name="KSO_WM_UNIT_VALUE" val="5"/>
  <p:tag name="KSO_WM_UNIT_ISCONTENTSTITLE" val="1"/>
  <p:tag name="KSO_WM_UNIT_HIGHLIGHT" val="0"/>
  <p:tag name="KSO_WM_UNIT_COMPATIBLE" val="0"/>
  <p:tag name="KSO_WM_DIAGRAM_GROUP_CODE" val="l1_1"/>
  <p:tag name="KSO_WM_UNIT_ID" val="custom20184545_5*b*1"/>
  <p:tag name="KSO_WM_UNIT_PRESET_TEXT" val="Content"/>
  <p:tag name="KSO_WM_UNIT_FILL_FORE_SCHEMECOLOR_INDEX" val="10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4*l_h_f*1_3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b"/>
  <p:tag name="KSO_WM_UNIT_INDEX" val="1"/>
  <p:tag name="KSO_WM_UNIT_LAYERLEVEL" val="1"/>
  <p:tag name="KSO_WM_UNIT_VALUE" val="5"/>
  <p:tag name="KSO_WM_UNIT_ISCONTENTSTITLE" val="1"/>
  <p:tag name="KSO_WM_UNIT_HIGHLIGHT" val="0"/>
  <p:tag name="KSO_WM_UNIT_COMPATIBLE" val="0"/>
  <p:tag name="KSO_WM_DIAGRAM_GROUP_CODE" val="l1_1"/>
  <p:tag name="KSO_WM_UNIT_ID" val="custom20184545_4*b*1"/>
  <p:tag name="KSO_WM_UNIT_PRESET_TEXT" val="Content"/>
  <p:tag name="KSO_WM_UNIT_FILL_FORE_SCHEMECOLOR_INDEX" val="10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DIAGRAM_GROUP_CODE" val="l1_1"/>
  <p:tag name="KSO_WM_UNIT_ID" val="custom20184545_4*a*1"/>
  <p:tag name="KSO_WM_UNIT_PRESET_TEXT" val="目 录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6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4*l_h_f*1_2_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4*l_h_f*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4*l_h_f*1_3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DIAGRAM_GROUP_CODE" val="l1_1"/>
  <p:tag name="KSO_WM_UNIT_ID" val="custom20184545_5*a*1"/>
  <p:tag name="KSO_WM_UNIT_PRESET_TEXT" val="目 录"/>
  <p:tag name="KSO_WM_UNIT_TEXT_FILL_FORE_SCHEMECOLOR_INDEX" val="14"/>
  <p:tag name="KSO_WM_UNIT_TEXT_FILL_TYPE" val="1"/>
  <p:tag name="KSO_WM_UNIT_USESOURCEFORMAT_APPLY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2"/>
  <p:tag name="KSO_WM_SLIDE_TYPE" val="sectionTitle"/>
  <p:tag name="KSO_WM_SLIDE_SUBTYPE" val="pureTxt"/>
  <p:tag name="KSO_WM_SLIDE_ITEM_CNT" val="1"/>
  <p:tag name="KSO_WM_SLIDE_INDEX" val="12"/>
  <p:tag name="KSO_WM_TAG_VERSION" val="1.0"/>
  <p:tag name="KSO_WM_BEAUTIFY_FLAG" val="#wm#"/>
  <p:tag name="KSO_WM_TEMPLATE_CATEGORY" val="custom"/>
  <p:tag name="KSO_WM_TEMPLATE_INDEX" val="20184545"/>
  <p:tag name="KSO_WM_SLIDE_LAYOUT" val="a_e"/>
  <p:tag name="KSO_WM_SLIDE_LAYOUT_CNT" val="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e"/>
  <p:tag name="KSO_WM_UNIT_INDEX" val="1"/>
  <p:tag name="KSO_WM_UNIT_ID" val="custom20184545_12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0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20"/>
  <p:tag name="KSO_WM_SLIDE_TYPE" val="endPage"/>
  <p:tag name="KSO_WM_SLIDE_SUBTYPE" val="pureTxt"/>
  <p:tag name="KSO_WM_SLIDE_ITEM_CNT" val="1"/>
  <p:tag name="KSO_WM_SLIDE_INDEX" val="20"/>
  <p:tag name="KSO_WM_TAG_VERSION" val="1.0"/>
  <p:tag name="KSO_WM_BEAUTIFY_FLAG" val="#wm#"/>
  <p:tag name="KSO_WM_TEMPLATE_CATEGORY" val="custom"/>
  <p:tag name="KSO_WM_TEMPLATE_INDEX" val="20184545"/>
  <p:tag name="KSO_WM_SLIDE_LAYOUT" val="a"/>
  <p:tag name="KSO_WM_SLIDE_LAYOUT_CNT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a"/>
  <p:tag name="KSO_WM_UNIT_INDEX" val="1"/>
  <p:tag name="KSO_WM_UNIT_ID" val="custom20184545_20*a*1"/>
  <p:tag name="KSO_WM_UNIT_LAYERLEVEL" val="1"/>
  <p:tag name="KSO_WM_UNIT_VALUE" val="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7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5*l_h_f*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2"/>
  <p:tag name="KSO_WM_SLIDE_TYPE" val="sectionTitle"/>
  <p:tag name="KSO_WM_SLIDE_SUBTYPE" val="pureTxt"/>
  <p:tag name="KSO_WM_SLIDE_ITEM_CNT" val="1"/>
  <p:tag name="KSO_WM_SLIDE_INDEX" val="12"/>
  <p:tag name="KSO_WM_TAG_VERSION" val="1.0"/>
  <p:tag name="KSO_WM_BEAUTIFY_FLAG" val="#wm#"/>
  <p:tag name="KSO_WM_TEMPLATE_CATEGORY" val="custom"/>
  <p:tag name="KSO_WM_TEMPLATE_INDEX" val="20184545"/>
  <p:tag name="KSO_WM_SLIDE_LAYOUT" val="a_e"/>
  <p:tag name="KSO_WM_SLIDE_LAYOUT_CNT" val="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a"/>
  <p:tag name="KSO_WM_UNIT_INDEX" val="1"/>
  <p:tag name="KSO_WM_UNIT_ID" val="custom20184545_12*a*1"/>
  <p:tag name="KSO_WM_UNIT_LAYERLEVEL" val="1"/>
  <p:tag name="KSO_WM_UNIT_VALUE" val="1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PUT YOUR TEXT HER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e"/>
  <p:tag name="KSO_WM_UNIT_INDEX" val="1"/>
  <p:tag name="KSO_WM_UNIT_ID" val="custom20184545_12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0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2"/>
  <p:tag name="KSO_WM_SLIDE_TYPE" val="sectionTitle"/>
  <p:tag name="KSO_WM_SLIDE_SUBTYPE" val="pureTxt"/>
  <p:tag name="KSO_WM_SLIDE_ITEM_CNT" val="1"/>
  <p:tag name="KSO_WM_SLIDE_INDEX" val="12"/>
  <p:tag name="KSO_WM_TAG_VERSION" val="1.0"/>
  <p:tag name="KSO_WM_BEAUTIFY_FLAG" val="#wm#"/>
  <p:tag name="KSO_WM_TEMPLATE_CATEGORY" val="custom"/>
  <p:tag name="KSO_WM_TEMPLATE_INDEX" val="20184545"/>
  <p:tag name="KSO_WM_SLIDE_LAYOUT" val="a_e"/>
  <p:tag name="KSO_WM_SLIDE_LAYOUT_CNT" val="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a"/>
  <p:tag name="KSO_WM_UNIT_INDEX" val="1"/>
  <p:tag name="KSO_WM_UNIT_ID" val="custom20184545_12*a*1"/>
  <p:tag name="KSO_WM_UNIT_LAYERLEVEL" val="1"/>
  <p:tag name="KSO_WM_UNIT_VALUE" val="1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PUT YOUR TEXT HER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UNIT_TYPE" val="e"/>
  <p:tag name="KSO_WM_UNIT_INDEX" val="1"/>
  <p:tag name="KSO_WM_UNIT_ID" val="custom20184545_12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0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4"/>
  <p:tag name="KSO_WM_SLIDE_TYPE" val="text"/>
  <p:tag name="KSO_WM_SLIDE_SUBTYPE" val="diag"/>
  <p:tag name="KSO_WM_SLIDE_ITEM_CNT" val="2"/>
  <p:tag name="KSO_WM_SLIDE_INDEX" val="14"/>
  <p:tag name="KSO_WM_SLIDE_SIZE" val="527.776*160.75"/>
  <p:tag name="KSO_WM_SLIDE_POSITION" val="217.604*218.303"/>
  <p:tag name="KSO_WM_DIAGRAM_GROUP_CODE" val="r1-1"/>
  <p:tag name="KSO_WM_TAG_VERSION" val="1.0"/>
  <p:tag name="KSO_WM_BEAUTIFY_FLAG" val="#wm#"/>
  <p:tag name="KSO_WM_TEMPLATE_CATEGORY" val="custom"/>
  <p:tag name="KSO_WM_TEMPLATE_INDEX" val="20184545"/>
  <p:tag name="KSO_WM_SLIDE_LAYOUT" val="a_r"/>
  <p:tag name="KSO_WM_SLIDE_LAYOUT_CNT" val="1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a"/>
  <p:tag name="KSO_WM_UNIT_INDEX" val="1"/>
  <p:tag name="KSO_WM_UNIT_ID" val="custom20184545_14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663_1*r_i*1_1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663_1*r_i*1_2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663_1*r_i*1_3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INDEX" val="20184545"/>
  <p:tag name="KSO_WM_TEMPLATE_CATEGORY" val="custom"/>
  <p:tag name="KSO_WM_TEMPLATE_THUMBS_INDEX" val="1、2、12、14、10、11、13、20"/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663_1*r_i*1_4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663_1*r_i*1_5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201663_1*r_i*1_6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663_1*r_t*1_1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VALUE" val="1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663_1*r_v*1_1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文本具体内容，简明扼要的阐述您的观点。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663_1*r_t*1_2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VALUE" val="1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663_1*r_v*1_2"/>
  <p:tag name="KSO_WM_TEMPLATE_CATEGORY" val="diagram"/>
  <p:tag name="KSO_WM_TEMPLATE_INDEX" val="20201663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文本具体内容，简明扼要的阐述您的观点。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8"/>
  <p:tag name="KSO_WM_SLIDE_TYPE" val="text"/>
  <p:tag name="KSO_WM_SLIDE_SUBTYPE" val="pureTxt"/>
  <p:tag name="KSO_WM_SLIDE_ITEM_CNT" val="1"/>
  <p:tag name="KSO_WM_SLIDE_INDEX" val="18"/>
  <p:tag name="KSO_WM_SLIDE_SIZE" val="891*237"/>
  <p:tag name="KSO_WM_SLIDE_POSITION" val="38*116"/>
  <p:tag name="KSO_WM_TAG_VERSION" val="1.0"/>
  <p:tag name="KSO_WM_BEAUTIFY_FLAG" val="#wm#"/>
  <p:tag name="KSO_WM_TEMPLATE_CATEGORY" val="custom"/>
  <p:tag name="KSO_WM_TEMPLATE_INDEX" val="20184545"/>
  <p:tag name="KSO_WM_SLIDE_LAYOUT" val="a_f"/>
  <p:tag name="KSO_WM_SLIDE_LAYOUT_CNT" val="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4545_18*a*1"/>
  <p:tag name="KSO_WM_UNIT_TYPE" val="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57"/>
  <p:tag name="KSO_WM_UNIT_PRESET_TEXT_INDEX" val="4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4545_18*f*1"/>
  <p:tag name="KSO_WM_UNIT_TYPE" val="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4545_18*i*2"/>
  <p:tag name="KSO_WM_TEMPLATE_CATEGORY" val="custom"/>
  <p:tag name="KSO_WM_TEMPLATE_INDEX" val="20184545"/>
  <p:tag name="KSO_WM_UNIT_INDEX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57"/>
  <p:tag name="KSO_WM_UNIT_PRESET_TEXT_INDEX" val="4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4545_18*f*1"/>
  <p:tag name="KSO_WM_UNIT_TYPE" val="f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0"/>
  <p:tag name="KSO_WM_SLIDE_TYPE" val="text"/>
  <p:tag name="KSO_WM_SLIDE_SUBTYPE" val="picTxt"/>
  <p:tag name="KSO_WM_SLIDE_ITEM_CNT" val="2"/>
  <p:tag name="KSO_WM_SLIDE_INDEX" val="10"/>
  <p:tag name="KSO_WM_SLIDE_SIZE" val="821*450"/>
  <p:tag name="KSO_WM_SLIDE_POSITION" val="68*35"/>
  <p:tag name="KSO_WM_TAG_VERSION" val="1.0"/>
  <p:tag name="KSO_WM_BEAUTIFY_FLAG" val="#wm#"/>
  <p:tag name="KSO_WM_TEMPLATE_CATEGORY" val="custom"/>
  <p:tag name="KSO_WM_TEMPLATE_INDEX" val="20184545"/>
  <p:tag name="KSO_WM_SLIDE_LAYOUT" val="a_d_f"/>
  <p:tag name="KSO_WM_SLIDE_LAYOUT_CNT" val="1_1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ID" val="custom20184545_10*a*1"/>
  <p:tag name="KSO_WM_UNIT_TYPE" val="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4"/>
  <p:tag name="KSO_WM_SLIDE_TYPE" val="text"/>
  <p:tag name="KSO_WM_SLIDE_SUBTYPE" val="diag"/>
  <p:tag name="KSO_WM_SLIDE_ITEM_CNT" val="2"/>
  <p:tag name="KSO_WM_SLIDE_INDEX" val="14"/>
  <p:tag name="KSO_WM_SLIDE_SIZE" val="527.776*160.75"/>
  <p:tag name="KSO_WM_SLIDE_POSITION" val="217.604*218.303"/>
  <p:tag name="KSO_WM_DIAGRAM_GROUP_CODE" val="r1-1"/>
  <p:tag name="KSO_WM_TAG_VERSION" val="1.0"/>
  <p:tag name="KSO_WM_BEAUTIFY_FLAG" val="#wm#"/>
  <p:tag name="KSO_WM_TEMPLATE_CATEGORY" val="custom"/>
  <p:tag name="KSO_WM_TEMPLATE_INDEX" val="20184545"/>
  <p:tag name="KSO_WM_SLIDE_LAYOUT" val="a_r"/>
  <p:tag name="KSO_WM_SLIDE_LAYOUT_CNT" val="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a"/>
  <p:tag name="KSO_WM_UNIT_INDEX" val="1"/>
  <p:tag name="KSO_WM_UNIT_ID" val="custom20184545_14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1"/>
  <p:tag name="KSO_WM_UNIT_ID" val="diagram20193651_1*r_i*1_1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2"/>
  <p:tag name="KSO_WM_UNIT_ID" val="diagram20193651_1*r_i*1_2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"/>
  <p:tag name="KSO_WM_TEMPLATE_SUBCATEGORY" val="19"/>
  <p:tag name="KSO_WM_TEMPLATE_MASTER_TYPE" val="0"/>
  <p:tag name="KSO_WM_TEMPLATE_COLOR_TYPE" val="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4545"/>
  <p:tag name="KSO_WM_SLIDE_LAYOUT" val="a_b"/>
  <p:tag name="KSO_WM_SLIDE_LAYOUT_CNT" val="1_1"/>
  <p:tag name="KSO_WM_UNIT_SHOW_EDIT_AREA_INDICATION" val="1"/>
  <p:tag name="KSO_WM_TEMPLATE_THUMBS_INDEX" val="1、2、12、14、10、11、13、20"/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3"/>
  <p:tag name="KSO_WM_UNIT_ID" val="diagram20193651_1*r_i*1_3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93651_1*r_i*1_4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"/>
  <p:tag name="KSO_WM_UNIT_ID" val="diagram20193651_1*r_i*1_5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"/>
  <p:tag name="KSO_WM_UNIT_ID" val="diagram20193651_1*r_i*1_6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7"/>
  <p:tag name="KSO_WM_UNIT_ID" val="diagram20193651_1*r_i*1_7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LINE_FORE_SCHEMECOLOR_INDEX_BRIGHTNESS" val="0"/>
  <p:tag name="KSO_WM_UNIT_LINE_FORE_SCHEMECOLOR_INDEX" val="6"/>
  <p:tag name="KSO_WM_UNIT_LINE_FILL_TYPE" val="2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8"/>
  <p:tag name="KSO_WM_UNIT_ID" val="diagram20193651_1*r_i*1_8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LINE_FORE_SCHEMECOLOR_INDEX_BRIGHTNESS" val="0"/>
  <p:tag name="KSO_WM_UNIT_LINE_FORE_SCHEMECOLOR_INDEX" val="9"/>
  <p:tag name="KSO_WM_UNIT_LINE_FILL_TYPE" val="2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93651_2*r_t*1_1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标题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VALUE" val="3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93651_2*r_v*1_1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文本具体内容，简明扼要的阐述您的观点。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93651_2*r_t*1_2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标题"/>
  <p:tag name="KSO_WM_UNIT_TEXT_FILL_FORE_SCHEMECOLOR_INDEX_BRIGHTNESS" val="0"/>
  <p:tag name="KSO_WM_UNIT_TEXT_FILL_FORE_SCHEMECOLOR_INDEX" val="9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VALUE" val="3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2"/>
  <p:tag name="KSO_WM_UNIT_ID" val="diagram20193651_2*r_v*1_2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PRESET_TEXT" val="单击此处添加文本具体内容，简明扼要的阐述您的观点。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45"/>
  <p:tag name="KSO_WM_UNIT_TYPE" val="a"/>
  <p:tag name="KSO_WM_UNIT_INDEX" val="1"/>
  <p:tag name="KSO_WM_UNIT_ID" val="custom20184545_1*a*1"/>
  <p:tag name="KSO_WM_UNIT_LAYERLEVEL" val="1"/>
  <p:tag name="KSO_WM_UNIT_VALUE" val="20"/>
  <p:tag name="KSO_WM_UNIT_ISCONTENTSTITLE" val="0"/>
  <p:tag name="KSO_WM_UNIT_HIGHLIGHT" val="0"/>
  <p:tag name="KSO_WM_UNIT_COMPATIBLE" val="0"/>
  <p:tag name="KSO_WM_BEAUTIFY_FLAG" val="#wm#"/>
  <p:tag name="KSO_WM_UNIT_PRESET_TEXT" val="PRESENTATIONTEMPLA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8"/>
  <p:tag name="KSO_WM_UNIT_ID" val="diagram20193651_2*r_i*1_8"/>
  <p:tag name="KSO_WM_TEMPLATE_CATEGORY" val="diagram"/>
  <p:tag name="KSO_WM_TEMPLATE_INDEX" val="20193651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_BRIGHTNESS" val="0"/>
  <p:tag name="KSO_WM_UNIT_LINE_FORE_SCHEMECOLOR_INDEX" val="9"/>
  <p:tag name="KSO_WM_UNIT_LINE_FILL_TYPE" val="2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4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1"/>
  <p:tag name="KSO_WM_SLIDE_TYPE" val="text"/>
  <p:tag name="KSO_WM_SLIDE_SUBTYPE" val="picTxt"/>
  <p:tag name="KSO_WM_SLIDE_ITEM_CNT" val="2"/>
  <p:tag name="KSO_WM_SLIDE_INDEX" val="11"/>
  <p:tag name="KSO_WM_SLIDE_SIZE" val="790*484"/>
  <p:tag name="KSO_WM_SLIDE_POSITION" val="75*23"/>
  <p:tag name="KSO_WM_TAG_VERSION" val="1.0"/>
  <p:tag name="KSO_WM_BEAUTIFY_FLAG" val="#wm#"/>
  <p:tag name="KSO_WM_TEMPLATE_CATEGORY" val="custom"/>
  <p:tag name="KSO_WM_TEMPLATE_INDEX" val="20184545"/>
  <p:tag name="KSO_WM_SLIDE_LAYOUT" val="a_d_f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21"/>
  <p:tag name="KSO_WM_UNIT_LAYERLEVEL" val="1"/>
  <p:tag name="KSO_WM_UNIT_INDEX" val="1"/>
  <p:tag name="KSO_WM_UNIT_ID" val="custom20184545_11*a*1"/>
  <p:tag name="KSO_WM_UNIT_TYPE" val="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00,&quot;width&quot;:832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4"/>
  <p:tag name="KSO_WM_SLIDE_TYPE" val="text"/>
  <p:tag name="KSO_WM_SLIDE_SUBTYPE" val="diag"/>
  <p:tag name="KSO_WM_SLIDE_ITEM_CNT" val="2"/>
  <p:tag name="KSO_WM_SLIDE_INDEX" val="14"/>
  <p:tag name="KSO_WM_SLIDE_SIZE" val="527.776*160.75"/>
  <p:tag name="KSO_WM_SLIDE_POSITION" val="217.604*218.303"/>
  <p:tag name="KSO_WM_DIAGRAM_GROUP_CODE" val="r1-1"/>
  <p:tag name="KSO_WM_TAG_VERSION" val="1.0"/>
  <p:tag name="KSO_WM_BEAUTIFY_FLAG" val="#wm#"/>
  <p:tag name="KSO_WM_TEMPLATE_CATEGORY" val="custom"/>
  <p:tag name="KSO_WM_TEMPLATE_INDEX" val="20184545"/>
  <p:tag name="KSO_WM_SLIDE_LAYOUT" val="a_r"/>
  <p:tag name="KSO_WM_SLIDE_LAYOUT_CNT" val="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a"/>
  <p:tag name="KSO_WM_UNIT_INDEX" val="1"/>
  <p:tag name="KSO_WM_UNIT_ID" val="custom20184545_14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91992_1*r_i*1_4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1"/>
  <p:tag name="KSO_WM_UNIT_ID" val="diagram20191992_1*r_i*1_1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.3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5"/>
  <p:tag name="KSO_WM_SLIDE_TYPE" val="contents"/>
  <p:tag name="KSO_WM_SLIDE_SUBTYPE" val="diag"/>
  <p:tag name="KSO_WM_SLIDE_ITEM_CNT" val="4"/>
  <p:tag name="KSO_WM_SLIDE_INDEX" val="5"/>
  <p:tag name="KSO_WM_DIAGRAM_GROUP_CODE" val="l1-1"/>
  <p:tag name="KSO_WM_TAG_VERSION" val="1.0"/>
  <p:tag name="KSO_WM_BEAUTIFY_FLAG" val="#wm#"/>
  <p:tag name="KSO_WM_TEMPLATE_CATEGORY" val="custom"/>
  <p:tag name="KSO_WM_TEMPLATE_INDEX" val="20184545"/>
  <p:tag name="KSO_WM_SLIDE_LAYOUT" val="a_b_l"/>
  <p:tag name="KSO_WM_SLIDE_LAYOUT_CNT" val="1_1_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2"/>
  <p:tag name="KSO_WM_UNIT_ID" val="diagram20191992_1*r_i*1_2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3"/>
  <p:tag name="KSO_WM_UNIT_ID" val="diagram20191992_1*r_i*1_3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i"/>
  <p:tag name="KSO_WM_UNIT_INDEX" val="1"/>
  <p:tag name="KSO_WM_UNIT_ID" val="diagram20191992_1*i*1"/>
  <p:tag name="KSO_WM_TEMPLATE_CATEGORY" val="diagram"/>
  <p:tag name="KSO_WM_TEMPLATE_INDEX" val="20191992"/>
  <p:tag name="KSO_WM_UNIT_LAYERLEVEL" val="1"/>
  <p:tag name="KSO_WM_TAG_VERSION" val="1.0"/>
  <p:tag name="KSO_WM_BEAUTIFY_FLAG" val="#wm#"/>
  <p:tag name="KSO_WM_UNIT_DIAGRAM_CONTRAST_TITLE_CNT" val="2"/>
  <p:tag name="KSO_WM_UNIT_DIAGRAM_DIMENSION_TITLE_CNT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9"/>
  <p:tag name="KSO_WM_UNIT_ID" val="diagram20191992_1*r_i*1_9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i"/>
  <p:tag name="KSO_WM_UNIT_INDEX" val="2"/>
  <p:tag name="KSO_WM_UNIT_ID" val="diagram20191992_1*i*2"/>
  <p:tag name="KSO_WM_TEMPLATE_CATEGORY" val="diagram"/>
  <p:tag name="KSO_WM_TEMPLATE_INDEX" val="20191992"/>
  <p:tag name="KSO_WM_UNIT_LAYERLEVEL" val="1"/>
  <p:tag name="KSO_WM_TAG_VERSION" val="1.0"/>
  <p:tag name="KSO_WM_BEAUTIFY_FLAG" val="#wm#"/>
  <p:tag name="KSO_WM_UNIT_DIAGRAM_CONTRAST_TITLE_CNT" val="2"/>
  <p:tag name="KSO_WM_UNIT_DIAGRAM_DIMENSION_TITLE_CNT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91992_3*r_t*1_1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3"/>
  <p:tag name="KSO_WM_UNIT_PRESET_TEXT" val="单击此处添加标题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91992_3*r_v*1_1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91992_3*r_t*1_2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3"/>
  <p:tag name="KSO_WM_UNIT_PRESET_TEXT" val="单击此处添加标题"/>
  <p:tag name="KSO_WM_UNIT_TEXT_FILL_FORE_SCHEMECOLOR_INDEX_BRIGHTNESS" val="0"/>
  <p:tag name="KSO_WM_UNIT_TEXT_FILL_FORE_SCHEMECOLOR_INDEX" val="9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2"/>
  <p:tag name="KSO_WM_UNIT_ID" val="diagram20191992_3*r_v*1_2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10"/>
  <p:tag name="KSO_WM_UNIT_ID" val="diagram20191992_1*r_i*1_10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6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5*l_h_f*1_2_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11"/>
  <p:tag name="KSO_WM_UNIT_ID" val="diagram20191992_1*r_i*1_11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"/>
  <p:tag name="KSO_WM_UNIT_ID" val="diagram20191992_1*r_i*1_5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"/>
  <p:tag name="KSO_WM_UNIT_ID" val="diagram20191992_1*r_i*1_6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7"/>
  <p:tag name="KSO_WM_UNIT_ID" val="diagram20191992_1*r_i*1_7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8"/>
  <p:tag name="KSO_WM_UNIT_ID" val="diagram20191992_1*r_i*1_8"/>
  <p:tag name="KSO_WM_TEMPLATE_CATEGORY" val="diagram"/>
  <p:tag name="KSO_WM_TEMPLATE_INDEX" val="20191992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1"/>
  <p:tag name="KSO_WM_SLIDE_TYPE" val="text"/>
  <p:tag name="KSO_WM_SLIDE_SUBTYPE" val="picTxt"/>
  <p:tag name="KSO_WM_SLIDE_ITEM_CNT" val="2"/>
  <p:tag name="KSO_WM_SLIDE_INDEX" val="11"/>
  <p:tag name="KSO_WM_SLIDE_SIZE" val="790*484"/>
  <p:tag name="KSO_WM_SLIDE_POSITION" val="75*23"/>
  <p:tag name="KSO_WM_TAG_VERSION" val="1.0"/>
  <p:tag name="KSO_WM_BEAUTIFY_FLAG" val="#wm#"/>
  <p:tag name="KSO_WM_TEMPLATE_CATEGORY" val="custom"/>
  <p:tag name="KSO_WM_TEMPLATE_INDEX" val="20184545"/>
  <p:tag name="KSO_WM_SLIDE_LAYOUT" val="a_d_f"/>
  <p:tag name="KSO_WM_SLIDE_LAYOUT_CNT" val="1_1_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21"/>
  <p:tag name="KSO_WM_UNIT_LAYERLEVEL" val="1"/>
  <p:tag name="KSO_WM_UNIT_INDEX" val="1"/>
  <p:tag name="KSO_WM_UNIT_ID" val="custom20184545_11*a*1"/>
  <p:tag name="KSO_WM_UNIT_TYPE" val="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1"/>
  <p:tag name="KSO_WM_SLIDE_TYPE" val="text"/>
  <p:tag name="KSO_WM_SLIDE_SUBTYPE" val="picTxt"/>
  <p:tag name="KSO_WM_SLIDE_ITEM_CNT" val="2"/>
  <p:tag name="KSO_WM_SLIDE_INDEX" val="11"/>
  <p:tag name="KSO_WM_SLIDE_SIZE" val="790*484"/>
  <p:tag name="KSO_WM_SLIDE_POSITION" val="75*23"/>
  <p:tag name="KSO_WM_TAG_VERSION" val="1.0"/>
  <p:tag name="KSO_WM_BEAUTIFY_FLAG" val="#wm#"/>
  <p:tag name="KSO_WM_TEMPLATE_CATEGORY" val="custom"/>
  <p:tag name="KSO_WM_TEMPLATE_INDEX" val="20184545"/>
  <p:tag name="KSO_WM_SLIDE_LAYOUT" val="a_d_f"/>
  <p:tag name="KSO_WM_SLIDE_LAYOUT_CNT" val="1_1_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21"/>
  <p:tag name="KSO_WM_UNIT_LAYERLEVEL" val="1"/>
  <p:tag name="KSO_WM_UNIT_INDEX" val="1"/>
  <p:tag name="KSO_WM_UNIT_ID" val="custom20184545_11*a*1"/>
  <p:tag name="KSO_WM_UNIT_TYPE" val="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4545_15"/>
  <p:tag name="KSO_WM_SLIDE_TYPE" val="text"/>
  <p:tag name="KSO_WM_SLIDE_SUBTYPE" val="diag"/>
  <p:tag name="KSO_WM_SLIDE_ITEM_CNT" val="6"/>
  <p:tag name="KSO_WM_SLIDE_INDEX" val="15"/>
  <p:tag name="KSO_WM_SLIDE_SIZE" val="527.776*264.75"/>
  <p:tag name="KSO_WM_SLIDE_POSITION" val="217.604*188.485"/>
  <p:tag name="KSO_WM_DIAGRAM_GROUP_CODE" val="r1-1"/>
  <p:tag name="KSO_WM_TAG_VERSION" val="1.0"/>
  <p:tag name="KSO_WM_BEAUTIFY_FLAG" val="#wm#"/>
  <p:tag name="KSO_WM_TEMPLATE_CATEGORY" val="custom"/>
  <p:tag name="KSO_WM_TEMPLATE_INDEX" val="20184545"/>
  <p:tag name="KSO_WM_SLIDE_LAYOUT" val="a_r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6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4545_5*l_h_f*1_4_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45"/>
  <p:tag name="KSO_WM_TAG_VERSION" val="1.0"/>
  <p:tag name="KSO_WM_BEAUTIFY_FLAG" val="#wm#"/>
  <p:tag name="KSO_WM_UNIT_TYPE" val="a"/>
  <p:tag name="KSO_WM_UNIT_INDEX" val="1"/>
  <p:tag name="KSO_WM_UNIT_ID" val="custom20184545_15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1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1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2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3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4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4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5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6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7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i"/>
  <p:tag name="KSO_WM_UNIT_INDEX" val="1_8"/>
  <p:tag name="KSO_WM_UNIT_LAYERLEVEL" val="1_1"/>
  <p:tag name="KSO_WM_UNIT_DIAGRAM_CONTRAST_TITLE_CNT" val="2"/>
  <p:tag name="KSO_WM_UNIT_DIAGRAM_DIMENSION_TITLE_CNT" val="2"/>
  <p:tag name="KSO_WM_DIAGRAM_GROUP_CODE" val="r1-1"/>
  <p:tag name="KSO_WM_UNIT_ID" val="diagram20170922_1*r_i*1_8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922"/>
  <p:tag name="KSO_WM_TAG_VERSION" val="1.0"/>
  <p:tag name="KSO_WM_BEAUTIFY_FLAG" val="#wm#"/>
  <p:tag name="KSO_WM_UNIT_TYPE" val="r_t"/>
  <p:tag name="KSO_WM_UNIT_INDEX" val="1_1"/>
  <p:tag name="KSO_WM_UNIT_LAYERLEVEL" val="1_1"/>
  <p:tag name="KSO_WM_UNIT_DIAGRAM_CONTRAST_TITLE_CNT" val="2"/>
  <p:tag name="KSO_WM_UNIT_DIAGRAM_DIMENSION_TITLE_CNT" val="2"/>
  <p:tag name="KSO_WM_UNIT_VALUE" val="15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r1-1"/>
  <p:tag name="KSO_WM_UNIT_ID" val="diagram20170922_1*r_t*1_1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自定义 14">
      <a:dk1>
        <a:srgbClr val="000000"/>
      </a:dk1>
      <a:lt1>
        <a:srgbClr val="FFFFFF"/>
      </a:lt1>
      <a:dk2>
        <a:srgbClr val="3E4E7C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1852</Words>
  <Application>Microsoft Office PowerPoint</Application>
  <PresentationFormat>宽屏</PresentationFormat>
  <Paragraphs>198</Paragraphs>
  <Slides>43</Slides>
  <Notes>26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黑体</vt:lpstr>
      <vt:lpstr>宋体</vt:lpstr>
      <vt:lpstr>微软雅黑</vt:lpstr>
      <vt:lpstr>Arial</vt:lpstr>
      <vt:lpstr>Calibri</vt:lpstr>
      <vt:lpstr>Comic Sans MS</vt:lpstr>
      <vt:lpstr>Office 主题​​</vt:lpstr>
      <vt:lpstr>XDChat Web App</vt:lpstr>
      <vt:lpstr>PowerPoint 演示文稿</vt:lpstr>
      <vt:lpstr>PowerPoint 演示文稿</vt:lpstr>
      <vt:lpstr>PowerPoint 演示文稿</vt:lpstr>
      <vt:lpstr>项目背景</vt:lpstr>
      <vt:lpstr>PowerPoint 演示文稿</vt:lpstr>
      <vt:lpstr>PowerPoint 演示文稿</vt:lpstr>
      <vt:lpstr>Web应用建模</vt:lpstr>
      <vt:lpstr>二、Web应用建模</vt:lpstr>
      <vt:lpstr>PowerPoint 演示文稿</vt:lpstr>
      <vt:lpstr>PowerPoint 演示文稿</vt:lpstr>
      <vt:lpstr>2. 用例</vt:lpstr>
      <vt:lpstr>1. 功能需求建模—用例图</vt:lpstr>
      <vt:lpstr>1. 功能需求建模——活动图</vt:lpstr>
      <vt:lpstr>PowerPoint 演示文稿</vt:lpstr>
      <vt:lpstr>2. 内容建模——类图</vt:lpstr>
      <vt:lpstr>2. 内容建模——类图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4.适应性建模——静态建模</vt:lpstr>
      <vt:lpstr>5.展示建模——用户聊天序列图 </vt:lpstr>
      <vt:lpstr>5.展示建模——用户聊天协作图</vt:lpstr>
      <vt:lpstr>Web应用架构设计</vt:lpstr>
      <vt:lpstr>Web应用架构设计</vt:lpstr>
      <vt:lpstr>系统架构图</vt:lpstr>
      <vt:lpstr>Web应用设计</vt:lpstr>
      <vt:lpstr>“XDChat”——  Web应用设计概述</vt:lpstr>
      <vt:lpstr>PowerPoint 演示文稿</vt:lpstr>
      <vt:lpstr>交互设计——用户主界面</vt:lpstr>
      <vt:lpstr>交互设计——导航界面</vt:lpstr>
      <vt:lpstr>交互设计——注册/登录界面</vt:lpstr>
      <vt:lpstr>展示设计——界面布局</vt:lpstr>
      <vt:lpstr>内容设计——群聊</vt:lpstr>
      <vt:lpstr>内容设计——群聊</vt:lpstr>
      <vt:lpstr>内容设计——私聊</vt:lpstr>
      <vt:lpstr>PowerPoint 演示文稿</vt:lpstr>
      <vt:lpstr>关于页面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陈铎晟</dc:creator>
  <cp:lastModifiedBy>L SK</cp:lastModifiedBy>
  <cp:revision>200</cp:revision>
  <dcterms:created xsi:type="dcterms:W3CDTF">2019-06-19T02:08:00Z</dcterms:created>
  <dcterms:modified xsi:type="dcterms:W3CDTF">2021-04-26T08:50:42Z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BE9987A75D664919AF037932E174592C</vt:lpwstr>
  </property>
</Properties>
</file>